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0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1590A-D224-EA4E-92EB-5571DFEFD012}" type="datetimeFigureOut">
              <a:rPr lang="en-US" smtClean="0"/>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45073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1590A-D224-EA4E-92EB-5571DFEFD012}" type="datetimeFigureOut">
              <a:rPr lang="en-US" smtClean="0"/>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32739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1590A-D224-EA4E-92EB-5571DFEFD012}" type="datetimeFigureOut">
              <a:rPr lang="en-US" smtClean="0"/>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220147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1590A-D224-EA4E-92EB-5571DFEFD012}" type="datetimeFigureOut">
              <a:rPr lang="en-US" smtClean="0"/>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362267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1590A-D224-EA4E-92EB-5571DFEFD012}" type="datetimeFigureOut">
              <a:rPr lang="en-US" smtClean="0"/>
              <a:t>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75995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1590A-D224-EA4E-92EB-5571DFEFD012}" type="datetimeFigureOut">
              <a:rPr lang="en-US" smtClean="0"/>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293183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1590A-D224-EA4E-92EB-5571DFEFD012}" type="datetimeFigureOut">
              <a:rPr lang="en-US" smtClean="0"/>
              <a:t>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406831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1590A-D224-EA4E-92EB-5571DFEFD012}" type="datetimeFigureOut">
              <a:rPr lang="en-US" smtClean="0"/>
              <a:t>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33079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1590A-D224-EA4E-92EB-5571DFEFD012}" type="datetimeFigureOut">
              <a:rPr lang="en-US" smtClean="0"/>
              <a:t>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186247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1590A-D224-EA4E-92EB-5571DFEFD012}" type="datetimeFigureOut">
              <a:rPr lang="en-US" smtClean="0"/>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174498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1590A-D224-EA4E-92EB-5571DFEFD012}" type="datetimeFigureOut">
              <a:rPr lang="en-US" smtClean="0"/>
              <a:t>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E2EF6-06AE-ED41-9DF1-788DC73C40FF}" type="slidenum">
              <a:rPr lang="en-US" smtClean="0"/>
              <a:t>‹#›</a:t>
            </a:fld>
            <a:endParaRPr lang="en-US"/>
          </a:p>
        </p:txBody>
      </p:sp>
    </p:spTree>
    <p:extLst>
      <p:ext uri="{BB962C8B-B14F-4D97-AF65-F5344CB8AC3E}">
        <p14:creationId xmlns:p14="http://schemas.microsoft.com/office/powerpoint/2010/main" val="20265221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1590A-D224-EA4E-92EB-5571DFEFD012}" type="datetimeFigureOut">
              <a:rPr lang="en-US" smtClean="0"/>
              <a:t>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E2EF6-06AE-ED41-9DF1-788DC73C40FF}" type="slidenum">
              <a:rPr lang="en-US" smtClean="0"/>
              <a:t>‹#›</a:t>
            </a:fld>
            <a:endParaRPr lang="en-US"/>
          </a:p>
        </p:txBody>
      </p:sp>
    </p:spTree>
    <p:extLst>
      <p:ext uri="{BB962C8B-B14F-4D97-AF65-F5344CB8AC3E}">
        <p14:creationId xmlns:p14="http://schemas.microsoft.com/office/powerpoint/2010/main" val="378017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Quiz 2 - Review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79850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is fair use?</a:t>
            </a:r>
            <a:endParaRPr lang="en-US" dirty="0"/>
          </a:p>
        </p:txBody>
      </p:sp>
      <p:sp>
        <p:nvSpPr>
          <p:cNvPr id="3" name="Content Placeholder 2"/>
          <p:cNvSpPr>
            <a:spLocks noGrp="1"/>
          </p:cNvSpPr>
          <p:nvPr>
            <p:ph idx="1"/>
          </p:nvPr>
        </p:nvSpPr>
        <p:spPr/>
        <p:txBody>
          <a:bodyPr/>
          <a:lstStyle/>
          <a:p>
            <a:r>
              <a:rPr lang="en-US" dirty="0" smtClean="0">
                <a:solidFill>
                  <a:srgbClr val="FF0000"/>
                </a:solidFill>
              </a:rPr>
              <a:t>Fair use allows you to use a limited amount of copyrighted material for your educational use</a:t>
            </a:r>
            <a:r>
              <a:rPr lang="en-US" dirty="0" smtClean="0"/>
              <a:t>. Think about the material you want to use in your report.</a:t>
            </a:r>
            <a:endParaRPr lang="en-US" dirty="0"/>
          </a:p>
        </p:txBody>
      </p:sp>
    </p:spTree>
    <p:extLst>
      <p:ext uri="{BB962C8B-B14F-4D97-AF65-F5344CB8AC3E}">
        <p14:creationId xmlns:p14="http://schemas.microsoft.com/office/powerpoint/2010/main" val="187503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Does it matter how much of a song or video I use?</a:t>
            </a:r>
            <a:endParaRPr lang="en-US" dirty="0"/>
          </a:p>
        </p:txBody>
      </p:sp>
      <p:sp>
        <p:nvSpPr>
          <p:cNvPr id="3" name="Content Placeholder 2"/>
          <p:cNvSpPr>
            <a:spLocks noGrp="1"/>
          </p:cNvSpPr>
          <p:nvPr>
            <p:ph idx="1"/>
          </p:nvPr>
        </p:nvSpPr>
        <p:spPr/>
        <p:txBody>
          <a:bodyPr/>
          <a:lstStyle/>
          <a:p>
            <a:r>
              <a:rPr lang="en-US" dirty="0" smtClean="0"/>
              <a:t>Yes. Amount refers to use of a portion of a work. </a:t>
            </a:r>
            <a:r>
              <a:rPr lang="en-US" dirty="0" smtClean="0">
                <a:solidFill>
                  <a:srgbClr val="FF0000"/>
                </a:solidFill>
              </a:rPr>
              <a:t>For motion media, you can use  10% or up to 3 minutes. For text material, you can use 10% or up to 1000 words. For music, lyrics and so forth you can use up to 10% but no more than 30 seconds</a:t>
            </a:r>
            <a:r>
              <a:rPr lang="en-US" dirty="0" smtClean="0"/>
              <a:t> of an individual's work. </a:t>
            </a:r>
          </a:p>
          <a:p>
            <a:endParaRPr lang="en-US" dirty="0"/>
          </a:p>
        </p:txBody>
      </p:sp>
    </p:spTree>
    <p:extLst>
      <p:ext uri="{BB962C8B-B14F-4D97-AF65-F5344CB8AC3E}">
        <p14:creationId xmlns:p14="http://schemas.microsoft.com/office/powerpoint/2010/main" val="3182267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rPr>
              <a:t>Can I use a text from a site if it doesn’t have the word copyright or the copyright symbol © on the page?</a:t>
            </a:r>
            <a:endParaRPr lang="en-US" sz="2800" dirty="0"/>
          </a:p>
        </p:txBody>
      </p:sp>
      <p:sp>
        <p:nvSpPr>
          <p:cNvPr id="3" name="Content Placeholder 2"/>
          <p:cNvSpPr>
            <a:spLocks noGrp="1"/>
          </p:cNvSpPr>
          <p:nvPr>
            <p:ph idx="1"/>
          </p:nvPr>
        </p:nvSpPr>
        <p:spPr/>
        <p:txBody>
          <a:bodyPr/>
          <a:lstStyle/>
          <a:p>
            <a:r>
              <a:rPr lang="en-US" dirty="0" smtClean="0">
                <a:solidFill>
                  <a:srgbClr val="FF0000"/>
                </a:solidFill>
              </a:rPr>
              <a:t>Just because a page doesn’t have the word or copyright ©, doesn’t mean it isn’t copyrighted. </a:t>
            </a:r>
            <a:r>
              <a:rPr lang="en-US" dirty="0" smtClean="0"/>
              <a:t>In fact, almost everything on the web is copyrighted.</a:t>
            </a:r>
          </a:p>
          <a:p>
            <a:endParaRPr lang="en-US" dirty="0"/>
          </a:p>
        </p:txBody>
      </p:sp>
    </p:spTree>
    <p:extLst>
      <p:ext uri="{BB962C8B-B14F-4D97-AF65-F5344CB8AC3E}">
        <p14:creationId xmlns:p14="http://schemas.microsoft.com/office/powerpoint/2010/main" val="9281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about attribution?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You should always give credit or attribution to the person who created the work</a:t>
            </a:r>
            <a:r>
              <a:rPr lang="en-US" dirty="0" smtClean="0"/>
              <a:t> such as a photograph, sound recording, motion picture , or document. </a:t>
            </a:r>
          </a:p>
          <a:p>
            <a:endParaRPr lang="en-US" dirty="0"/>
          </a:p>
        </p:txBody>
      </p:sp>
    </p:spTree>
    <p:extLst>
      <p:ext uri="{BB962C8B-B14F-4D97-AF65-F5344CB8AC3E}">
        <p14:creationId xmlns:p14="http://schemas.microsoft.com/office/powerpoint/2010/main" val="109773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effectLst>
                  <a:outerShdw blurRad="38100" dist="38100" dir="2700000" algn="tl">
                    <a:srgbClr val="000000">
                      <a:alpha val="43137"/>
                    </a:srgbClr>
                  </a:outerShdw>
                </a:effectLst>
              </a:rPr>
              <a:t>I want to use a cool sound recording from a website, but I can’t find anything about copyright. What should I do?</a:t>
            </a:r>
            <a:endParaRPr lang="en-US" sz="2800" dirty="0"/>
          </a:p>
        </p:txBody>
      </p:sp>
      <p:sp>
        <p:nvSpPr>
          <p:cNvPr id="3" name="Content Placeholder 2"/>
          <p:cNvSpPr>
            <a:spLocks noGrp="1"/>
          </p:cNvSpPr>
          <p:nvPr>
            <p:ph idx="1"/>
          </p:nvPr>
        </p:nvSpPr>
        <p:spPr/>
        <p:txBody>
          <a:bodyPr/>
          <a:lstStyle/>
          <a:p>
            <a:r>
              <a:rPr lang="en-US" dirty="0" smtClean="0"/>
              <a:t>The best policy is to </a:t>
            </a:r>
            <a:r>
              <a:rPr lang="en-US" dirty="0" smtClean="0">
                <a:solidFill>
                  <a:srgbClr val="FF0000"/>
                </a:solidFill>
              </a:rPr>
              <a:t>write for permission to use the file</a:t>
            </a:r>
            <a:r>
              <a:rPr lang="en-US" dirty="0" smtClean="0"/>
              <a:t>. Find the contact person and compose an email message. Put “Permission to Use” in the subject line. Most of the time you will receive a reply to your request. Do not assume that “no response” means it is okay to use it.</a:t>
            </a:r>
          </a:p>
          <a:p>
            <a:endParaRPr lang="en-US" dirty="0"/>
          </a:p>
        </p:txBody>
      </p:sp>
    </p:spTree>
    <p:extLst>
      <p:ext uri="{BB962C8B-B14F-4D97-AF65-F5344CB8AC3E}">
        <p14:creationId xmlns:p14="http://schemas.microsoft.com/office/powerpoint/2010/main" val="15201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Identity Theft and Fraud</a:t>
            </a:r>
            <a:br>
              <a:rPr lang="en-US" b="1"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r>
              <a:rPr lang="en-US" dirty="0" smtClean="0"/>
              <a:t>Identity theft and fraud are:</a:t>
            </a:r>
          </a:p>
          <a:p>
            <a:pPr lvl="1"/>
            <a:r>
              <a:rPr lang="en-US" dirty="0" smtClean="0"/>
              <a:t>Characterized by criminal use of the victim's personal information such as a social security number, to assume the victim's identity. </a:t>
            </a:r>
          </a:p>
          <a:p>
            <a:r>
              <a:rPr lang="en-US" dirty="0" smtClean="0"/>
              <a:t>Identity thieves use the stolen personal information to:</a:t>
            </a:r>
          </a:p>
          <a:p>
            <a:pPr lvl="1"/>
            <a:r>
              <a:rPr lang="en-US" dirty="0" smtClean="0"/>
              <a:t>Create fake identifications</a:t>
            </a:r>
          </a:p>
          <a:p>
            <a:pPr lvl="1"/>
            <a:r>
              <a:rPr lang="en-US" dirty="0" smtClean="0"/>
              <a:t>Obtain credit cards or access other resources and benefits.</a:t>
            </a:r>
          </a:p>
          <a:p>
            <a:endParaRPr lang="en-US" dirty="0"/>
          </a:p>
        </p:txBody>
      </p:sp>
    </p:spTree>
    <p:extLst>
      <p:ext uri="{BB962C8B-B14F-4D97-AF65-F5344CB8AC3E}">
        <p14:creationId xmlns:p14="http://schemas.microsoft.com/office/powerpoint/2010/main" val="242133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Financial Theft or Fraud</a:t>
            </a:r>
            <a:endParaRPr lang="en-US" dirty="0"/>
          </a:p>
        </p:txBody>
      </p:sp>
      <p:sp>
        <p:nvSpPr>
          <p:cNvPr id="3" name="Content Placeholder 2"/>
          <p:cNvSpPr>
            <a:spLocks noGrp="1"/>
          </p:cNvSpPr>
          <p:nvPr>
            <p:ph idx="1"/>
          </p:nvPr>
        </p:nvSpPr>
        <p:spPr/>
        <p:txBody>
          <a:bodyPr/>
          <a:lstStyle/>
          <a:p>
            <a:r>
              <a:rPr lang="en-US" dirty="0" smtClean="0"/>
              <a:t>Thieves and embezzlers can use computers to:</a:t>
            </a:r>
          </a:p>
          <a:p>
            <a:pPr lvl="1"/>
            <a:r>
              <a:rPr lang="en-US" dirty="0" smtClean="0"/>
              <a:t>Steal money from individuals or businesses. </a:t>
            </a:r>
          </a:p>
          <a:p>
            <a:r>
              <a:rPr lang="en-US" dirty="0" smtClean="0"/>
              <a:t>A thief can gain online access to an individual's bank account using:</a:t>
            </a:r>
          </a:p>
          <a:p>
            <a:pPr lvl="1"/>
            <a:r>
              <a:rPr lang="en-US" dirty="0" smtClean="0"/>
              <a:t>A victim's stolen password, </a:t>
            </a:r>
          </a:p>
          <a:p>
            <a:pPr lvl="1"/>
            <a:r>
              <a:rPr lang="en-US" dirty="0" smtClean="0"/>
              <a:t>PIN, or </a:t>
            </a:r>
          </a:p>
          <a:p>
            <a:pPr lvl="1"/>
            <a:r>
              <a:rPr lang="en-US" dirty="0" smtClean="0"/>
              <a:t>Personal information. </a:t>
            </a:r>
          </a:p>
          <a:p>
            <a:endParaRPr lang="en-US" dirty="0"/>
          </a:p>
        </p:txBody>
      </p:sp>
    </p:spTree>
    <p:extLst>
      <p:ext uri="{BB962C8B-B14F-4D97-AF65-F5344CB8AC3E}">
        <p14:creationId xmlns:p14="http://schemas.microsoft.com/office/powerpoint/2010/main" val="327517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Digital Piracy</a:t>
            </a:r>
            <a:br>
              <a:rPr lang="en-US" b="1"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internet is often called</a:t>
            </a:r>
          </a:p>
          <a:p>
            <a:pPr lvl="1"/>
            <a:r>
              <a:rPr lang="en-US" dirty="0" smtClean="0"/>
              <a:t>The "information superhighway" because it allows people to find, share, and distribute information quickly and easily using computers. </a:t>
            </a:r>
          </a:p>
          <a:p>
            <a:r>
              <a:rPr lang="en-US" dirty="0" smtClean="0"/>
              <a:t>Not all that information is ethical or legal. </a:t>
            </a:r>
          </a:p>
          <a:p>
            <a:r>
              <a:rPr lang="en-US" dirty="0" smtClean="0"/>
              <a:t>Piracy is considered as:</a:t>
            </a:r>
          </a:p>
          <a:p>
            <a:pPr lvl="1"/>
            <a:r>
              <a:rPr lang="en-US" dirty="0" smtClean="0"/>
              <a:t>Distributing and accessing illegal copies of:</a:t>
            </a:r>
          </a:p>
          <a:p>
            <a:pPr lvl="2"/>
            <a:r>
              <a:rPr lang="en-US" dirty="0" smtClean="0"/>
              <a:t>Copyright-protected digital books, </a:t>
            </a:r>
          </a:p>
          <a:p>
            <a:pPr lvl="2"/>
            <a:r>
              <a:rPr lang="en-US" dirty="0" smtClean="0"/>
              <a:t>Movies, </a:t>
            </a:r>
          </a:p>
          <a:p>
            <a:pPr lvl="2"/>
            <a:r>
              <a:rPr lang="en-US" dirty="0" smtClean="0"/>
              <a:t>Music, </a:t>
            </a:r>
          </a:p>
          <a:p>
            <a:pPr lvl="2"/>
            <a:r>
              <a:rPr lang="en-US" dirty="0" smtClean="0"/>
              <a:t>Artwork, </a:t>
            </a:r>
          </a:p>
          <a:p>
            <a:pPr lvl="2"/>
            <a:r>
              <a:rPr lang="en-US" dirty="0" smtClean="0"/>
              <a:t>Software, and </a:t>
            </a:r>
          </a:p>
          <a:p>
            <a:pPr lvl="2"/>
            <a:r>
              <a:rPr lang="en-US" dirty="0" smtClean="0"/>
              <a:t>Other content.</a:t>
            </a:r>
          </a:p>
          <a:p>
            <a:endParaRPr lang="en-US" dirty="0"/>
          </a:p>
        </p:txBody>
      </p:sp>
    </p:spTree>
    <p:extLst>
      <p:ext uri="{BB962C8B-B14F-4D97-AF65-F5344CB8AC3E}">
        <p14:creationId xmlns:p14="http://schemas.microsoft.com/office/powerpoint/2010/main" val="393375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Freeware</a:t>
            </a:r>
            <a:endParaRPr lang="en-US" dirty="0"/>
          </a:p>
        </p:txBody>
      </p:sp>
      <p:sp>
        <p:nvSpPr>
          <p:cNvPr id="3" name="Content Placeholder 2"/>
          <p:cNvSpPr>
            <a:spLocks noGrp="1"/>
          </p:cNvSpPr>
          <p:nvPr>
            <p:ph idx="1"/>
          </p:nvPr>
        </p:nvSpPr>
        <p:spPr/>
        <p:txBody>
          <a:bodyPr>
            <a:normAutofit lnSpcReduction="10000"/>
          </a:bodyPr>
          <a:lstStyle/>
          <a:p>
            <a:r>
              <a:rPr lang="en-US" dirty="0" smtClean="0"/>
              <a:t>"Freeware" generally means the software is available at no charge. </a:t>
            </a:r>
          </a:p>
          <a:p>
            <a:r>
              <a:rPr lang="en-US" dirty="0" smtClean="0"/>
              <a:t>Typically, freeware programs are small utilities or incomplete programs that authors release for their potential benefit to others, but without support. </a:t>
            </a:r>
            <a:br>
              <a:rPr lang="en-US" dirty="0" smtClean="0"/>
            </a:br>
            <a:endParaRPr lang="en-US" dirty="0" smtClean="0"/>
          </a:p>
          <a:p>
            <a:endParaRPr lang="en-US" dirty="0" smtClean="0"/>
          </a:p>
          <a:p>
            <a:r>
              <a:rPr lang="en-US" dirty="0" smtClean="0"/>
              <a:t>Skype, Yahoo Messenger, Adobe Reader,</a:t>
            </a:r>
            <a:endParaRPr lang="en-US" dirty="0"/>
          </a:p>
        </p:txBody>
      </p:sp>
    </p:spTree>
    <p:extLst>
      <p:ext uri="{BB962C8B-B14F-4D97-AF65-F5344CB8AC3E}">
        <p14:creationId xmlns:p14="http://schemas.microsoft.com/office/powerpoint/2010/main" val="214887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Shareware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"Shareware" is software in which the copyright is retained by the author, who intends to charge some (usually modest) amount for it, but  users are allowed to try the software to see if it meets their needs before paying for it. </a:t>
            </a:r>
          </a:p>
          <a:p>
            <a:r>
              <a:rPr lang="en-US" dirty="0" smtClean="0"/>
              <a:t>Shareware software is distributed at low (or sometimes no) cost, but usually requires payment and registration for full legal use. </a:t>
            </a:r>
          </a:p>
          <a:p>
            <a:r>
              <a:rPr lang="en-US" dirty="0" smtClean="0"/>
              <a:t>Copies are distributed on a trial basis (e.g. Microsoft Office)</a:t>
            </a:r>
          </a:p>
          <a:p>
            <a:r>
              <a:rPr lang="en-US" dirty="0" smtClean="0"/>
              <a:t>Shareware is not free software, since authors of shareware programs expect payment from those who intend to use the programs regularly. </a:t>
            </a:r>
          </a:p>
          <a:p>
            <a:r>
              <a:rPr lang="en-US" dirty="0" smtClean="0"/>
              <a:t>The authors of shareware programs also retain their copyright on the contents, and you may not modify such programs or distribute modified copies.</a:t>
            </a:r>
          </a:p>
          <a:p>
            <a:endParaRPr lang="en-US" dirty="0" smtClean="0"/>
          </a:p>
          <a:p>
            <a:r>
              <a:rPr lang="en-US" dirty="0" smtClean="0"/>
              <a:t>Microsoft Office, Adobe Photoshop, Norton Antivirus</a:t>
            </a:r>
          </a:p>
          <a:p>
            <a:endParaRPr lang="en-US" dirty="0"/>
          </a:p>
        </p:txBody>
      </p:sp>
    </p:spTree>
    <p:extLst>
      <p:ext uri="{BB962C8B-B14F-4D97-AF65-F5344CB8AC3E}">
        <p14:creationId xmlns:p14="http://schemas.microsoft.com/office/powerpoint/2010/main" val="177978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Domain</a:t>
            </a:r>
            <a:endParaRPr lang="en-US" dirty="0"/>
          </a:p>
        </p:txBody>
      </p:sp>
      <p:sp>
        <p:nvSpPr>
          <p:cNvPr id="3" name="Content Placeholder 2"/>
          <p:cNvSpPr>
            <a:spLocks noGrp="1"/>
          </p:cNvSpPr>
          <p:nvPr>
            <p:ph idx="1"/>
          </p:nvPr>
        </p:nvSpPr>
        <p:spPr/>
        <p:txBody>
          <a:bodyPr/>
          <a:lstStyle/>
          <a:p>
            <a:r>
              <a:rPr lang="en-US" dirty="0" smtClean="0"/>
              <a:t>Public domain software is free is available at no cost </a:t>
            </a:r>
          </a:p>
          <a:p>
            <a:r>
              <a:rPr lang="en-US" dirty="0" smtClean="0"/>
              <a:t>Public domain software is not copyrighted.</a:t>
            </a:r>
          </a:p>
          <a:p>
            <a:r>
              <a:rPr lang="en-US" dirty="0" smtClean="0"/>
              <a:t>It is released without any conditions upon its use, and may be used without restriction. </a:t>
            </a:r>
          </a:p>
          <a:p>
            <a:r>
              <a:rPr lang="en-US" dirty="0" smtClean="0"/>
              <a:t>This type of software generally has the lowest level of support available</a:t>
            </a:r>
          </a:p>
          <a:p>
            <a:r>
              <a:rPr lang="en-US" dirty="0" smtClean="0"/>
              <a:t>Free books, Free Movies Online</a:t>
            </a:r>
            <a:endParaRPr lang="en-US" dirty="0"/>
          </a:p>
        </p:txBody>
      </p:sp>
    </p:spTree>
    <p:extLst>
      <p:ext uri="{BB962C8B-B14F-4D97-AF65-F5344CB8AC3E}">
        <p14:creationId xmlns:p14="http://schemas.microsoft.com/office/powerpoint/2010/main" val="2167437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a:t>
            </a:r>
            <a:endParaRPr lang="en-US" dirty="0"/>
          </a:p>
        </p:txBody>
      </p:sp>
      <p:sp>
        <p:nvSpPr>
          <p:cNvPr id="3" name="Content Placeholder 2"/>
          <p:cNvSpPr>
            <a:spLocks noGrp="1"/>
          </p:cNvSpPr>
          <p:nvPr>
            <p:ph idx="1"/>
          </p:nvPr>
        </p:nvSpPr>
        <p:spPr/>
        <p:txBody>
          <a:bodyPr/>
          <a:lstStyle/>
          <a:p>
            <a:r>
              <a:rPr lang="en-US" dirty="0" smtClean="0"/>
              <a:t>Copyright is the law of the United States that </a:t>
            </a:r>
            <a:r>
              <a:rPr lang="en-US" dirty="0" smtClean="0">
                <a:solidFill>
                  <a:srgbClr val="FF0000"/>
                </a:solidFill>
              </a:rPr>
              <a:t>protects the works of authors, artist, composers, and others from being used without permission.</a:t>
            </a:r>
          </a:p>
          <a:p>
            <a:endParaRPr lang="en-US" dirty="0"/>
          </a:p>
        </p:txBody>
      </p:sp>
    </p:spTree>
    <p:extLst>
      <p:ext uri="{BB962C8B-B14F-4D97-AF65-F5344CB8AC3E}">
        <p14:creationId xmlns:p14="http://schemas.microsoft.com/office/powerpoint/2010/main" val="58969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Don’t the public have a right to use music and art?</a:t>
            </a:r>
            <a:endParaRPr lang="en-US" dirty="0"/>
          </a:p>
        </p:txBody>
      </p:sp>
      <p:sp>
        <p:nvSpPr>
          <p:cNvPr id="3" name="Content Placeholder 2"/>
          <p:cNvSpPr>
            <a:spLocks noGrp="1"/>
          </p:cNvSpPr>
          <p:nvPr>
            <p:ph idx="1"/>
          </p:nvPr>
        </p:nvSpPr>
        <p:spPr/>
        <p:txBody>
          <a:bodyPr/>
          <a:lstStyle/>
          <a:p>
            <a:r>
              <a:rPr lang="en-US" dirty="0" smtClean="0"/>
              <a:t>Yes, in fact the copyright law tries to balance the rights of artist and others with the rights of the public. </a:t>
            </a:r>
            <a:r>
              <a:rPr lang="en-US" dirty="0" smtClean="0">
                <a:solidFill>
                  <a:srgbClr val="FF0000"/>
                </a:solidFill>
              </a:rPr>
              <a:t>Fair use protects the rights of the public to use  limited use of copyrighted materials. </a:t>
            </a:r>
          </a:p>
          <a:p>
            <a:endParaRPr lang="en-US" dirty="0"/>
          </a:p>
        </p:txBody>
      </p:sp>
    </p:spTree>
    <p:extLst>
      <p:ext uri="{BB962C8B-B14F-4D97-AF65-F5344CB8AC3E}">
        <p14:creationId xmlns:p14="http://schemas.microsoft.com/office/powerpoint/2010/main" val="4233554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TotalTime>
  <Words>772</Words>
  <Application>Microsoft Macintosh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Quiz 2 - Review</vt:lpstr>
      <vt:lpstr>Identity Theft and Fraud </vt:lpstr>
      <vt:lpstr>Financial Theft or Fraud</vt:lpstr>
      <vt:lpstr> Digital Piracy </vt:lpstr>
      <vt:lpstr>Freeware</vt:lpstr>
      <vt:lpstr>Shareware</vt:lpstr>
      <vt:lpstr>Public Domain</vt:lpstr>
      <vt:lpstr>What is Copyright?</vt:lpstr>
      <vt:lpstr>Don’t the public have a right to use music and art?</vt:lpstr>
      <vt:lpstr>What is fair use?</vt:lpstr>
      <vt:lpstr>Does it matter how much of a song or video I use?</vt:lpstr>
      <vt:lpstr>Can I use a text from a site if it doesn’t have the word copyright or the copyright symbol © on the page?</vt:lpstr>
      <vt:lpstr>What about attribution?</vt:lpstr>
      <vt:lpstr>I want to use a cool sound recording from a website, but I can’t find anything about copyright. What should I do?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 2 - Review</dc:title>
  <dc:creator>Claudia Batichon</dc:creator>
  <cp:lastModifiedBy>Claudia Batichon</cp:lastModifiedBy>
  <cp:revision>2</cp:revision>
  <dcterms:created xsi:type="dcterms:W3CDTF">2015-02-08T14:08:41Z</dcterms:created>
  <dcterms:modified xsi:type="dcterms:W3CDTF">2015-02-08T14:25:46Z</dcterms:modified>
</cp:coreProperties>
</file>