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821" r:id="rId2"/>
    <p:sldMasterId id="2147483833" r:id="rId3"/>
  </p:sldMasterIdLst>
  <p:notesMasterIdLst>
    <p:notesMasterId r:id="rId18"/>
  </p:notesMasterIdLst>
  <p:handoutMasterIdLst>
    <p:handoutMasterId r:id="rId19"/>
  </p:handoutMasterIdLst>
  <p:sldIdLst>
    <p:sldId id="256" r:id="rId4"/>
    <p:sldId id="272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64" r:id="rId14"/>
    <p:sldId id="270" r:id="rId15"/>
    <p:sldId id="269" r:id="rId16"/>
    <p:sldId id="266" r:id="rId17"/>
  </p:sldIdLst>
  <p:sldSz cx="9144000" cy="6858000" type="screen4x3"/>
  <p:notesSz cx="68580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0"/>
    <a:srgbClr val="008000"/>
    <a:srgbClr val="80000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4DD8C-17F5-4400-8AEF-3D9A1359E0C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34B84-D824-47FE-BA8B-3418CE6A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39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9595"/>
            <a:ext cx="502920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190"/>
            <a:ext cx="297180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59190"/>
            <a:ext cx="297180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481438-AA7F-E048-967B-44C094920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4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64F75-776C-C14C-BC5C-059DB18DDBC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07DCF4-34E3-5645-A819-9A975F60AA1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DC040D-3352-7244-97CE-2F65390C26D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A2A016-D8CB-9D48-8105-108FC202CDC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98B84C-12F3-D24A-AA66-B37107754E9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62F523-1D7B-6443-B839-0FCA4837454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AF9B8-A0AC-CE46-9164-2CDB571B8D7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CC6FD5-E40B-D046-B3E0-95CF5DF0C3F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0577F9-B5E6-5742-ADCF-A1D033BE667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B3C620-944D-CC45-B2F7-459A2C454F7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6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6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AA32ADF-3709-AA43-BE25-ABD08C9BE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EDD09-844F-EC4E-A1D5-78690B48B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697CF-319B-8244-9E9D-10D3CAD9C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B5DC-11EF-2342-84EF-6D24B0301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42E7-43C9-A349-BFDB-5313D9C0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16F-0D49-F846-BC8A-970E741F8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28E-968B-654F-932D-0E02D247E4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14F7-F286-3B45-9977-FDCFBFAB9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FBB9-61ED-4C42-AE63-B8BF17E9D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5E9-69CE-EF46-87A7-AD7162706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F2D23-9FD4-2D4E-A3AD-5EAB986A4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E7B1-5679-2D40-BB6B-07147D9DE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3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717E-AB6A-CB4C-9B68-10FDCEDFE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3C6C-472F-564B-8DF6-003E38DE3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478F-C393-2F4E-BC59-94263F92A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AC47-7917-8246-9AE8-E0B778AB4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D143-CEE8-ED4A-A515-DA16AF73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E8E-3428-9644-BB06-EA0D1C2BC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48F3-1157-3A44-89BF-0272F74145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FBB-E756-8B48-8574-EE0AF45F7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733-080A-FE4A-B97C-E5CAB8893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C6D6-306D-9B44-8348-EA1B0EB9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9B6D3-1722-3C46-9800-797EC47E8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1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81C912-078D-7243-8489-0A403FC36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E191-CD16-2948-9028-ACF852FC4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D070-FEDD-7341-A26C-DAFE5E2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BF58-8396-6946-88F1-A26E2F927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B660C-7B7E-0741-93CF-153F1D90E3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346B3-9A04-B345-A96E-6CC32604D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CC6ED-EF63-A248-9A02-7EE10AEFC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2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E7262-46A2-D749-A4D2-B9160BD7C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7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886AB-E476-F140-8DFF-28620F6C34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20BBB-B17B-6F43-953D-06B880B13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2560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8916" name="Freeform 4"/>
              <p:cNvSpPr>
                <a:spLocks/>
              </p:cNvSpPr>
              <p:nvPr/>
            </p:nvSpPr>
            <p:spPr bwMode="ltGray">
              <a:xfrm rot="-5400000">
                <a:off x="2548" y="-993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17" name="Freeform 5"/>
              <p:cNvSpPr>
                <a:spLocks/>
              </p:cNvSpPr>
              <p:nvPr/>
            </p:nvSpPr>
            <p:spPr bwMode="ltGray">
              <a:xfrm rot="-5400000">
                <a:off x="1313" y="167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18" name="Freeform 6"/>
              <p:cNvSpPr>
                <a:spLocks/>
              </p:cNvSpPr>
              <p:nvPr/>
            </p:nvSpPr>
            <p:spPr bwMode="ltGray">
              <a:xfrm rot="-5400000">
                <a:off x="974" y="1669"/>
                <a:ext cx="624" cy="4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19" name="Freeform 7"/>
              <p:cNvSpPr>
                <a:spLocks/>
              </p:cNvSpPr>
              <p:nvPr/>
            </p:nvSpPr>
            <p:spPr bwMode="ltGray">
              <a:xfrm rot="-5400000">
                <a:off x="-65" y="1753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0" name="Freeform 8"/>
              <p:cNvSpPr>
                <a:spLocks/>
              </p:cNvSpPr>
              <p:nvPr/>
            </p:nvSpPr>
            <p:spPr bwMode="ltGray">
              <a:xfrm rot="-5400000">
                <a:off x="654" y="1734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1" name="Freeform 9"/>
              <p:cNvSpPr>
                <a:spLocks/>
              </p:cNvSpPr>
              <p:nvPr/>
            </p:nvSpPr>
            <p:spPr bwMode="ltGray">
              <a:xfrm rot="-5400000">
                <a:off x="435" y="1701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2" name="Freeform 10"/>
              <p:cNvSpPr>
                <a:spLocks/>
              </p:cNvSpPr>
              <p:nvPr/>
            </p:nvSpPr>
            <p:spPr bwMode="ltGray">
              <a:xfrm rot="-5400000">
                <a:off x="145" y="172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3" name="Freeform 11"/>
              <p:cNvSpPr>
                <a:spLocks/>
              </p:cNvSpPr>
              <p:nvPr/>
            </p:nvSpPr>
            <p:spPr bwMode="ltGray">
              <a:xfrm rot="-5400000">
                <a:off x="3200" y="1657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4" name="Freeform 12"/>
              <p:cNvSpPr>
                <a:spLocks/>
              </p:cNvSpPr>
              <p:nvPr/>
            </p:nvSpPr>
            <p:spPr bwMode="ltGray">
              <a:xfrm rot="-5400000">
                <a:off x="2870" y="1660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5" name="Freeform 13"/>
              <p:cNvSpPr>
                <a:spLocks/>
              </p:cNvSpPr>
              <p:nvPr/>
            </p:nvSpPr>
            <p:spPr bwMode="ltGray">
              <a:xfrm rot="-5400000">
                <a:off x="1824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6" name="Freeform 14"/>
              <p:cNvSpPr>
                <a:spLocks/>
              </p:cNvSpPr>
              <p:nvPr/>
            </p:nvSpPr>
            <p:spPr bwMode="ltGray">
              <a:xfrm rot="-5400000">
                <a:off x="2542" y="1725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7" name="Freeform 15"/>
              <p:cNvSpPr>
                <a:spLocks/>
              </p:cNvSpPr>
              <p:nvPr/>
            </p:nvSpPr>
            <p:spPr bwMode="ltGray">
              <a:xfrm rot="-5400000">
                <a:off x="2324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8" name="Freeform 16"/>
              <p:cNvSpPr>
                <a:spLocks/>
              </p:cNvSpPr>
              <p:nvPr/>
            </p:nvSpPr>
            <p:spPr bwMode="ltGray">
              <a:xfrm rot="-5400000">
                <a:off x="203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9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1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2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3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4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3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894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fld id="{BB93D6F8-8EC7-1343-8C6D-5505956D57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415A9D4-F586-C84E-A44E-931527E41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6634BAA-8874-0D47-9BF6-A329183E2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ゴシック" charset="0"/>
                <a:cs typeface="MS Pゴシック" charset="0"/>
              </a:rPr>
              <a:t>Memos </a:t>
            </a:r>
            <a:r>
              <a:rPr lang="en-US" dirty="0" smtClean="0">
                <a:latin typeface="Times New Roman" charset="0"/>
                <a:ea typeface="MS Pゴシック" charset="0"/>
                <a:cs typeface="MS Pゴシック" charset="0"/>
              </a:rPr>
              <a:t>and how </a:t>
            </a:r>
            <a:r>
              <a:rPr lang="en-US" dirty="0">
                <a:latin typeface="Times New Roman" charset="0"/>
                <a:ea typeface="MS Pゴシック" charset="0"/>
                <a:cs typeface="MS Pゴシック" charset="0"/>
              </a:rPr>
              <a:t>to Write Them</a:t>
            </a: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505200" y="457200"/>
            <a:ext cx="4800600" cy="6096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733800" y="1371600"/>
            <a:ext cx="44196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Date: 	March 18th, 2007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To: 	Amnesty International Members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From: 	Amnesty International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Re: 	Human Rights Day - April 13th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_________________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April 13th is human rights day. </a:t>
            </a:r>
            <a:r>
              <a:rPr lang="en-US" sz="1600" dirty="0" smtClean="0"/>
              <a:t>Come </a:t>
            </a:r>
            <a:r>
              <a:rPr lang="en-US" sz="1600" dirty="0"/>
              <a:t>help us support the liberation of </a:t>
            </a:r>
            <a:r>
              <a:rPr lang="en-US" sz="1600" dirty="0" smtClean="0"/>
              <a:t>oppressed </a:t>
            </a:r>
            <a:r>
              <a:rPr lang="en-US" sz="1600" dirty="0"/>
              <a:t>people everywhere. An all -day event!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Join your local Amnesty chapter to raise awareness on college campuses nation-wide. Pass out flyers on ways ordinary citizens can help. Write letters to elected officials . Spend time with friends. Share food and fun for a good cause. 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No one is free when a single innocent soul is caged.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Sample Memo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438400" y="1752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143000" y="1447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Heading</a:t>
            </a:r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2438400" y="3429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2438400" y="4800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11"/>
          <p:cNvSpPr>
            <a:spLocks noChangeShapeType="1"/>
          </p:cNvSpPr>
          <p:nvPr/>
        </p:nvSpPr>
        <p:spPr bwMode="auto">
          <a:xfrm>
            <a:off x="2438400" y="6248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2"/>
          <p:cNvSpPr txBox="1">
            <a:spLocks noChangeArrowheads="1"/>
          </p:cNvSpPr>
          <p:nvPr/>
        </p:nvSpPr>
        <p:spPr bwMode="auto">
          <a:xfrm>
            <a:off x="1143000" y="3200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Opening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259" name="Text Box 13"/>
          <p:cNvSpPr txBox="1">
            <a:spLocks noChangeArrowheads="1"/>
          </p:cNvSpPr>
          <p:nvPr/>
        </p:nvSpPr>
        <p:spPr bwMode="auto">
          <a:xfrm>
            <a:off x="1143000" y="45720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3260" name="Text Box 15"/>
          <p:cNvSpPr txBox="1">
            <a:spLocks noChangeArrowheads="1"/>
          </p:cNvSpPr>
          <p:nvPr/>
        </p:nvSpPr>
        <p:spPr bwMode="auto">
          <a:xfrm>
            <a:off x="1143000" y="6019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3261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2" grpId="0"/>
      <p:bldP spid="53254" grpId="0"/>
      <p:bldP spid="53258" grpId="0"/>
      <p:bldP spid="53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76400" y="6096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Reminders:</a:t>
            </a:r>
            <a:endParaRPr lang="en-US" dirty="0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295400" y="1524000"/>
            <a:ext cx="7391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þ"/>
            </a:pPr>
            <a:r>
              <a:rPr lang="en-US" dirty="0">
                <a:solidFill>
                  <a:srgbClr val="FF0000"/>
                </a:solidFill>
                <a:sym typeface="Wingdings" charset="0"/>
              </a:rPr>
              <a:t> Be specific and precise</a:t>
            </a:r>
          </a:p>
          <a:p>
            <a:pPr>
              <a:spcBef>
                <a:spcPct val="50000"/>
              </a:spcBef>
              <a:buFont typeface="Wingdings" charset="0"/>
              <a:buChar char="þ"/>
            </a:pPr>
            <a:r>
              <a:rPr lang="en-US" dirty="0">
                <a:sym typeface="Wingdings" charset="0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charset="0"/>
              </a:rPr>
              <a:t>Start by stating exactly what it is you want</a:t>
            </a:r>
          </a:p>
          <a:p>
            <a:pPr>
              <a:spcBef>
                <a:spcPct val="50000"/>
              </a:spcBef>
              <a:buFont typeface="Wingdings" charset="0"/>
              <a:buChar char="þ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Keep memos short </a:t>
            </a:r>
            <a:r>
              <a:rPr lang="en-US" dirty="0"/>
              <a:t>(under one page)</a:t>
            </a:r>
          </a:p>
          <a:p>
            <a:pPr>
              <a:spcBef>
                <a:spcPct val="50000"/>
              </a:spcBef>
              <a:buFont typeface="Wingdings" charset="0"/>
              <a:buChar char="þ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Use a business-like tone</a:t>
            </a:r>
          </a:p>
          <a:p>
            <a:pPr>
              <a:spcBef>
                <a:spcPct val="50000"/>
              </a:spcBef>
              <a:buFont typeface="Wingdings" charset="0"/>
              <a:buChar char="þ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Use bulleted lists when needed </a:t>
            </a:r>
            <a:r>
              <a:rPr lang="en-US" dirty="0"/>
              <a:t>if it helps make the information you</a:t>
            </a:r>
            <a:r>
              <a:rPr lang="ja-JP" altLang="en-US" dirty="0"/>
              <a:t>’</a:t>
            </a:r>
            <a:r>
              <a:rPr lang="en-US" dirty="0"/>
              <a:t>re presenting clearer</a:t>
            </a:r>
          </a:p>
          <a:p>
            <a:pPr>
              <a:spcBef>
                <a:spcPct val="50000"/>
              </a:spcBef>
              <a:buFont typeface="Wingdings" charset="0"/>
              <a:buChar char="þ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Stick to the correct format</a:t>
            </a:r>
          </a:p>
          <a:p>
            <a:pPr>
              <a:spcBef>
                <a:spcPct val="50000"/>
              </a:spcBef>
              <a:buFont typeface="Wingdings" charset="0"/>
              <a:buChar char="þ"/>
            </a:pPr>
            <a:endParaRPr lang="en-US" dirty="0"/>
          </a:p>
        </p:txBody>
      </p:sp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</a:t>
            </a:r>
            <a:r>
              <a:rPr lang="en-US" dirty="0" smtClean="0"/>
              <a:t>l Practice: w</a:t>
            </a:r>
            <a:r>
              <a:rPr lang="en-US" dirty="0" smtClean="0"/>
              <a:t>rite </a:t>
            </a:r>
            <a:r>
              <a:rPr lang="en-US" dirty="0" smtClean="0"/>
              <a:t>a </a:t>
            </a:r>
            <a:r>
              <a:rPr lang="en-US" dirty="0" smtClean="0"/>
              <a:t>memo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85544"/>
            <a:ext cx="7620000" cy="5181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National Friendship Day </a:t>
            </a:r>
          </a:p>
          <a:p>
            <a:pPr lvl="1"/>
            <a:r>
              <a:rPr lang="en-US" dirty="0" smtClean="0"/>
              <a:t>August 3, </a:t>
            </a:r>
            <a:r>
              <a:rPr lang="en-US" dirty="0" smtClean="0"/>
              <a:t>2015;</a:t>
            </a:r>
            <a:endParaRPr lang="en-US" dirty="0" smtClean="0"/>
          </a:p>
          <a:p>
            <a:pPr lvl="1"/>
            <a:r>
              <a:rPr lang="en-US" dirty="0" smtClean="0"/>
              <a:t>Boiling Springs Middle School;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Ways each pack can raise awareness at </a:t>
            </a:r>
            <a:r>
              <a:rPr lang="en-US" dirty="0" smtClean="0">
                <a:solidFill>
                  <a:srgbClr val="FF0000"/>
                </a:solidFill>
              </a:rPr>
              <a:t>BSMS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Heading, Opening, Summary, Discussion, Closing, and Necessary Attachment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Practice: write </a:t>
            </a:r>
            <a:r>
              <a:rPr lang="en-US" dirty="0" smtClean="0"/>
              <a:t>a </a:t>
            </a:r>
            <a:r>
              <a:rPr lang="en-US" dirty="0" smtClean="0"/>
              <a:t>memo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Anti-Bullying Day </a:t>
            </a:r>
          </a:p>
          <a:p>
            <a:pPr lvl="1"/>
            <a:r>
              <a:rPr lang="en-US" dirty="0" smtClean="0"/>
              <a:t>October 8, </a:t>
            </a:r>
            <a:r>
              <a:rPr lang="en-US" dirty="0" smtClean="0"/>
              <a:t>2015;</a:t>
            </a:r>
            <a:endParaRPr lang="en-US" dirty="0" smtClean="0"/>
          </a:p>
          <a:p>
            <a:pPr lvl="1"/>
            <a:r>
              <a:rPr lang="en-US" dirty="0" smtClean="0"/>
              <a:t>Boiling Springs Middle School;</a:t>
            </a:r>
          </a:p>
          <a:p>
            <a:pPr lvl="1"/>
            <a:r>
              <a:rPr lang="en-US" dirty="0" smtClean="0"/>
              <a:t>Ways each pack can raise awareness at BSMS, Spartanburg 2 District Schools, or the community.</a:t>
            </a:r>
          </a:p>
          <a:p>
            <a:pPr lvl="2"/>
            <a:r>
              <a:rPr lang="en-US" dirty="0" smtClean="0"/>
              <a:t>Save your assignment on your USB drive and print it for class credit.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7467600" y="5867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END</a:t>
            </a:r>
          </a:p>
        </p:txBody>
      </p:sp>
      <p:pic>
        <p:nvPicPr>
          <p:cNvPr id="57347" name="Picture 2" descr="C:\Documents and Settings\mathewsh\Desktop\Elvis_Presle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228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ounded Rectangular Callout 6"/>
          <p:cNvSpPr>
            <a:spLocks noChangeArrowheads="1"/>
          </p:cNvSpPr>
          <p:nvPr/>
        </p:nvSpPr>
        <p:spPr bwMode="auto">
          <a:xfrm>
            <a:off x="3276600" y="2895600"/>
            <a:ext cx="2743200" cy="1524000"/>
          </a:xfrm>
          <a:prstGeom prst="wedgeRoundRectCallout">
            <a:avLst>
              <a:gd name="adj1" fmla="val -60954"/>
              <a:gd name="adj2" fmla="val 76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3581400" y="31242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Thank you, thank you very much!</a:t>
            </a:r>
          </a:p>
        </p:txBody>
      </p:sp>
      <p:pic>
        <p:nvPicPr>
          <p:cNvPr id="6" name="3E39F68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64611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7348" grpId="0" animBg="1"/>
      <p:bldP spid="573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Have you ever had to remind a friend about something important or did you ever plan or organize an event and needed to remind others to be there on time?</a:t>
            </a:r>
          </a:p>
        </p:txBody>
      </p:sp>
    </p:spTree>
    <p:extLst>
      <p:ext uri="{BB962C8B-B14F-4D97-AF65-F5344CB8AC3E}">
        <p14:creationId xmlns:p14="http://schemas.microsoft.com/office/powerpoint/2010/main" val="35927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US" dirty="0" smtClean="0"/>
              <a:t>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What is a memo?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dirty="0" smtClean="0"/>
              <a:t> are parts of a memo?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How do I write a memo?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17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810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85800" y="533400"/>
            <a:ext cx="8077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/>
              <a:t>The word </a:t>
            </a:r>
            <a:r>
              <a:rPr lang="ja-JP" altLang="en-US" sz="2800" dirty="0"/>
              <a:t>“</a:t>
            </a:r>
            <a:r>
              <a:rPr lang="en-US" sz="2800" b="1" dirty="0">
                <a:solidFill>
                  <a:srgbClr val="FF0000"/>
                </a:solidFill>
              </a:rPr>
              <a:t>memo</a:t>
            </a:r>
            <a:r>
              <a:rPr lang="ja-JP" altLang="en-US" sz="2800" dirty="0"/>
              <a:t>”</a:t>
            </a:r>
            <a:r>
              <a:rPr lang="en-US" sz="2800" dirty="0"/>
              <a:t> is short for </a:t>
            </a:r>
            <a:r>
              <a:rPr lang="en-US" sz="2800" b="1" dirty="0">
                <a:solidFill>
                  <a:srgbClr val="FF0000"/>
                </a:solidFill>
              </a:rPr>
              <a:t>memorandum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 memo is: a short written communication that is often used in the workplace to provide information or ask for some form of action to take place.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838200" y="3810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In its simplest form, </a:t>
            </a:r>
            <a:r>
              <a:rPr lang="en-US" dirty="0">
                <a:solidFill>
                  <a:srgbClr val="FF0000"/>
                </a:solidFill>
              </a:rPr>
              <a:t>a memo can look like a post-it, an email, or a secretary</a:t>
            </a:r>
            <a:r>
              <a:rPr lang="ja-JP" altLang="en-US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s note </a:t>
            </a:r>
            <a:r>
              <a:rPr lang="en-US" dirty="0"/>
              <a:t>saying that someone called and needs to be called back. 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343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829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You may, however, be asked to write longer and more complex memos in the </a:t>
            </a:r>
            <a:r>
              <a:rPr lang="en-US" dirty="0" smtClean="0"/>
              <a:t>future (e.g. high school, college, or workplace), </a:t>
            </a:r>
            <a:r>
              <a:rPr lang="en-US" dirty="0"/>
              <a:t>so it</a:t>
            </a:r>
            <a:r>
              <a:rPr lang="ja-JP" altLang="en-US" dirty="0"/>
              <a:t>’</a:t>
            </a:r>
            <a:r>
              <a:rPr lang="en-US" dirty="0"/>
              <a:t>s important to know how they should look and what to put in them. </a:t>
            </a: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41800"/>
            <a:ext cx="3810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153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Key Points:</a:t>
            </a:r>
          </a:p>
          <a:p>
            <a:pPr>
              <a:spcBef>
                <a:spcPct val="50000"/>
              </a:spcBef>
              <a:buFont typeface="Wingdings" charset="0"/>
              <a:buChar char="!"/>
            </a:pPr>
            <a:r>
              <a:rPr lang="en-US" dirty="0">
                <a:sym typeface="Wingdings" charset="0"/>
              </a:rPr>
              <a:t> As with all </a:t>
            </a:r>
            <a:r>
              <a:rPr lang="en-US" dirty="0" smtClean="0">
                <a:sym typeface="Wingdings" charset="0"/>
              </a:rPr>
              <a:t>written </a:t>
            </a:r>
            <a:r>
              <a:rPr lang="en-US" dirty="0">
                <a:sym typeface="Wingdings" charset="0"/>
              </a:rPr>
              <a:t>documents, </a:t>
            </a:r>
            <a:r>
              <a:rPr lang="en-US" dirty="0">
                <a:solidFill>
                  <a:srgbClr val="FF0000"/>
                </a:solidFill>
                <a:sym typeface="Wingdings" charset="0"/>
              </a:rPr>
              <a:t>you must first consider your </a:t>
            </a:r>
            <a:r>
              <a:rPr lang="en-US" u="sng" dirty="0">
                <a:solidFill>
                  <a:srgbClr val="FF0000"/>
                </a:solidFill>
                <a:sym typeface="Wingdings" charset="0"/>
              </a:rPr>
              <a:t>audience</a:t>
            </a:r>
            <a:r>
              <a:rPr lang="en-US" dirty="0">
                <a:solidFill>
                  <a:srgbClr val="FF0000"/>
                </a:solidFill>
                <a:sym typeface="Wingdings" charset="0"/>
              </a:rPr>
              <a:t>. </a:t>
            </a:r>
          </a:p>
          <a:p>
            <a:pPr>
              <a:spcBef>
                <a:spcPct val="50000"/>
              </a:spcBef>
              <a:buFont typeface="Wingdings" charset="0"/>
              <a:buChar char="!"/>
            </a:pPr>
            <a:r>
              <a:rPr lang="en-US" dirty="0">
                <a:sym typeface="Wingdings" charset="0"/>
              </a:rPr>
              <a:t> A memo generally goes to many people in a workplace; like any office document </a:t>
            </a:r>
            <a:r>
              <a:rPr lang="en-US" dirty="0">
                <a:solidFill>
                  <a:srgbClr val="FF0000"/>
                </a:solidFill>
                <a:sym typeface="Wingdings" charset="0"/>
              </a:rPr>
              <a:t>it should </a:t>
            </a:r>
            <a:r>
              <a:rPr lang="en-US" u="sng" dirty="0">
                <a:solidFill>
                  <a:srgbClr val="FF0000"/>
                </a:solidFill>
                <a:sym typeface="Wingdings" charset="0"/>
              </a:rPr>
              <a:t>not</a:t>
            </a:r>
            <a:r>
              <a:rPr lang="en-US" dirty="0">
                <a:solidFill>
                  <a:srgbClr val="FF0000"/>
                </a:solidFill>
                <a:sym typeface="Wingdings" charset="0"/>
              </a:rPr>
              <a:t> read like a personal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correspondence (e.g. personal letters</a:t>
            </a:r>
            <a:r>
              <a:rPr lang="en-US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or e-mails).</a:t>
            </a:r>
            <a:endParaRPr lang="en-US" dirty="0">
              <a:solidFill>
                <a:srgbClr val="FF0000"/>
              </a:solidFill>
              <a:sym typeface="Wingdings" charset="0"/>
            </a:endParaRPr>
          </a:p>
          <a:p>
            <a:pPr>
              <a:spcBef>
                <a:spcPct val="50000"/>
              </a:spcBef>
              <a:buFont typeface="Wingdings" charset="0"/>
              <a:buChar char="!"/>
            </a:pPr>
            <a:r>
              <a:rPr lang="en-US" dirty="0">
                <a:sym typeface="Wingdings" charset="0"/>
              </a:rPr>
              <a:t> The purpose of a memo is to get a desired result, so </a:t>
            </a:r>
            <a:r>
              <a:rPr lang="en-US" dirty="0">
                <a:solidFill>
                  <a:srgbClr val="FF0000"/>
                </a:solidFill>
                <a:sym typeface="Wingdings" charset="0"/>
              </a:rPr>
              <a:t>the most important element of a memo is </a:t>
            </a:r>
            <a:r>
              <a:rPr lang="en-US" u="sng" dirty="0" smtClean="0">
                <a:solidFill>
                  <a:srgbClr val="FF0000"/>
                </a:solidFill>
                <a:sym typeface="Wingdings" charset="0"/>
              </a:rPr>
              <a:t>clarity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en-US" dirty="0" smtClean="0">
                <a:sym typeface="Wingdings" charset="0"/>
              </a:rPr>
              <a:t>(making sure it is easily understood). </a:t>
            </a:r>
            <a:endParaRPr lang="en-US" dirty="0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391400" cy="63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Parts of a Memo: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Heading: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  			</a:t>
            </a:r>
            <a:r>
              <a:rPr lang="en-US" sz="2000" dirty="0"/>
              <a:t>DATE: (complete and current date)</a:t>
            </a:r>
            <a:endParaRPr lang="en-US" dirty="0"/>
          </a:p>
          <a:p>
            <a:r>
              <a:rPr lang="en-US" dirty="0"/>
              <a:t>			</a:t>
            </a:r>
            <a:r>
              <a:rPr lang="en-US" sz="2000" dirty="0"/>
              <a:t>TO: (readers' names and job titles)</a:t>
            </a:r>
          </a:p>
          <a:p>
            <a:r>
              <a:rPr lang="en-US" sz="2000" dirty="0"/>
              <a:t>    			FROM: (your name and job title)</a:t>
            </a:r>
          </a:p>
          <a:p>
            <a:r>
              <a:rPr lang="en-US" sz="2000" dirty="0"/>
              <a:t>    			SUBJECT: (what the memo is about)</a:t>
            </a:r>
          </a:p>
          <a:p>
            <a:pPr>
              <a:buFont typeface="Arial" charset="0"/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Opening</a:t>
            </a:r>
            <a:r>
              <a:rPr lang="en-US" b="1" dirty="0"/>
              <a:t> - </a:t>
            </a:r>
            <a:r>
              <a:rPr lang="en-US" sz="2000" dirty="0"/>
              <a:t>state purpose of memo, give the facts.</a:t>
            </a:r>
            <a:endParaRPr lang="en-US" dirty="0"/>
          </a:p>
          <a:p>
            <a:pPr>
              <a:buFont typeface="Arial" charset="0"/>
              <a:buAutoNum type="arabicPeriod" startAt="2"/>
            </a:pPr>
            <a:endParaRPr lang="en-US" dirty="0"/>
          </a:p>
          <a:p>
            <a:pPr>
              <a:buFont typeface="Arial" charset="0"/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Summary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sz="2000" dirty="0"/>
              <a:t>Explain the situation in more detail if needed.</a:t>
            </a:r>
          </a:p>
          <a:p>
            <a:pPr>
              <a:buFont typeface="Arial" charset="0"/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Discussion</a:t>
            </a:r>
            <a:r>
              <a:rPr lang="en-US" b="1" dirty="0"/>
              <a:t> - </a:t>
            </a:r>
            <a:r>
              <a:rPr lang="en-US" sz="2000" dirty="0"/>
              <a:t>Any other info you need to present? Now</a:t>
            </a:r>
            <a:r>
              <a:rPr lang="ja-JP" altLang="en-US" sz="2000" dirty="0"/>
              <a:t>’</a:t>
            </a:r>
            <a:r>
              <a:rPr lang="en-US" sz="2000" dirty="0"/>
              <a:t>s your chance.</a:t>
            </a:r>
          </a:p>
          <a:p>
            <a:pPr>
              <a:buFont typeface="Arial" charset="0"/>
              <a:buAutoNum type="arabicPeriod" startAt="4"/>
            </a:pPr>
            <a:endParaRPr lang="en-US" dirty="0"/>
          </a:p>
          <a:p>
            <a:pPr>
              <a:buFont typeface="Arial" charset="0"/>
              <a:buAutoNum type="arabicPeriod" startAt="5"/>
            </a:pPr>
            <a:r>
              <a:rPr lang="en-US" b="1" dirty="0">
                <a:solidFill>
                  <a:srgbClr val="FF0000"/>
                </a:solidFill>
              </a:rPr>
              <a:t>Closing </a:t>
            </a:r>
            <a:r>
              <a:rPr lang="en-US" b="1" dirty="0"/>
              <a:t>- </a:t>
            </a:r>
            <a:r>
              <a:rPr lang="en-US" sz="2000" dirty="0"/>
              <a:t>Make a courteous closing statement. Do NOT use </a:t>
            </a:r>
            <a:r>
              <a:rPr lang="ja-JP" altLang="en-US" sz="2000" dirty="0"/>
              <a:t>“</a:t>
            </a:r>
            <a:r>
              <a:rPr lang="en-US" sz="2000" dirty="0"/>
              <a:t>sincerely</a:t>
            </a:r>
            <a:r>
              <a:rPr lang="ja-JP" altLang="en-US" sz="2000" dirty="0"/>
              <a:t>”</a:t>
            </a:r>
            <a:r>
              <a:rPr lang="en-US" sz="2000" dirty="0"/>
              <a:t> or other letter-like ending.</a:t>
            </a:r>
          </a:p>
          <a:p>
            <a:pPr>
              <a:buFont typeface="Arial" charset="0"/>
              <a:buAutoNum type="arabicPeriod" startAt="5"/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b="1" dirty="0"/>
              <a:t>6</a:t>
            </a:r>
            <a:r>
              <a:rPr lang="en-US" dirty="0"/>
              <a:t>.  </a:t>
            </a:r>
            <a:r>
              <a:rPr lang="en-US" b="1" dirty="0">
                <a:solidFill>
                  <a:srgbClr val="FF0000"/>
                </a:solidFill>
              </a:rPr>
              <a:t>Necessary </a:t>
            </a:r>
            <a:r>
              <a:rPr lang="en-US" b="1" dirty="0" smtClean="0">
                <a:solidFill>
                  <a:srgbClr val="FF0000"/>
                </a:solidFill>
              </a:rPr>
              <a:t>attachments  </a:t>
            </a:r>
            <a:r>
              <a:rPr lang="en-US" b="1" dirty="0"/>
              <a:t>- </a:t>
            </a:r>
            <a:r>
              <a:rPr lang="en-US" sz="2000" dirty="0"/>
              <a:t>include any as </a:t>
            </a:r>
            <a:r>
              <a:rPr lang="en-US" sz="2000" dirty="0" smtClean="0"/>
              <a:t>needed (attachments are additional information)</a:t>
            </a:r>
            <a:endParaRPr lang="en-US" sz="2000" dirty="0"/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505200" y="457200"/>
            <a:ext cx="4800600" cy="6096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1866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733800" y="1371600"/>
            <a:ext cx="44196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Date: 	March 18th, </a:t>
            </a:r>
            <a:r>
              <a:rPr lang="en-US" sz="1400" dirty="0" smtClean="0"/>
              <a:t>2015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To: 	Liberal Arts Division Faculty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From: 	Maintenance Dept.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Re: 	New Bookshelves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_________________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As many of you know, the current office bookshelves do not accommodate  text books of a standard height. To correct this problem, all faculty offices will be furnished with new shelves on March 23rd, 2007 between 9:00am and 4:00pm. 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We apologize for any noise or disruption this installation will  cause. Faculty may schedule office hours in alternate locations as needed.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Call Mike Dill  at ext. 3397 if you have questions. 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Thank you for your compliance.</a:t>
            </a:r>
            <a:endParaRPr lang="en-US" dirty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Sample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Memo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438400" y="1752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219200" y="1524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Heading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438400" y="3429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438400" y="4800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438400" y="5638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2438400" y="6248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143000" y="3200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Opening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143000" y="45720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143000" y="5410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Discussion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143000" y="6019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15C94C8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64611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1205" grpId="0"/>
      <p:bldP spid="51207" grpId="0"/>
      <p:bldP spid="51212" grpId="0"/>
      <p:bldP spid="51213" grpId="0"/>
      <p:bldP spid="51214" grpId="0"/>
      <p:bldP spid="5121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Muse:Applications:Microsoft Office 2004:Templates:Presentations:Designs:Dad's Tie</Template>
  <TotalTime>6457</TotalTime>
  <Words>447</Words>
  <Application>Microsoft Office PowerPoint</Application>
  <PresentationFormat>On-screen Show (4:3)</PresentationFormat>
  <Paragraphs>93</Paragraphs>
  <Slides>14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Dad's Tie</vt:lpstr>
      <vt:lpstr>Angles</vt:lpstr>
      <vt:lpstr>1_Angles</vt:lpstr>
      <vt:lpstr>Memos and how to Write Them</vt:lpstr>
      <vt:lpstr>APK</vt:lpstr>
      <vt:lpstr>ESSENTIAL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Practice: write a memo…</vt:lpstr>
      <vt:lpstr>Individual Practice: write a memo…</vt:lpstr>
      <vt:lpstr>PowerPoint Presentation</vt:lpstr>
    </vt:vector>
  </TitlesOfParts>
  <Company>Holly-Katharine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Memos &amp;  How to Write Them</dc:title>
  <dc:creator>Holly-Katharine Johnson</dc:creator>
  <cp:lastModifiedBy>Batichon, Claudia</cp:lastModifiedBy>
  <cp:revision>30</cp:revision>
  <cp:lastPrinted>2014-09-25T15:18:00Z</cp:lastPrinted>
  <dcterms:created xsi:type="dcterms:W3CDTF">2007-03-15T01:13:24Z</dcterms:created>
  <dcterms:modified xsi:type="dcterms:W3CDTF">2015-03-26T19:30:49Z</dcterms:modified>
</cp:coreProperties>
</file>