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1752-7C7C-4F30-BC00-2EEA8F2239D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6289-E67B-4130-852E-597481D19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1752-7C7C-4F30-BC00-2EEA8F2239D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6289-E67B-4130-852E-597481D19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1752-7C7C-4F30-BC00-2EEA8F2239D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6289-E67B-4130-852E-597481D19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1752-7C7C-4F30-BC00-2EEA8F2239D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6289-E67B-4130-852E-597481D19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1752-7C7C-4F30-BC00-2EEA8F2239D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6289-E67B-4130-852E-597481D19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1752-7C7C-4F30-BC00-2EEA8F2239D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6289-E67B-4130-852E-597481D19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1752-7C7C-4F30-BC00-2EEA8F2239D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6289-E67B-4130-852E-597481D19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1752-7C7C-4F30-BC00-2EEA8F2239D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6289-E67B-4130-852E-597481D19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1752-7C7C-4F30-BC00-2EEA8F2239D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6289-E67B-4130-852E-597481D19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1752-7C7C-4F30-BC00-2EEA8F2239D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6289-E67B-4130-852E-597481D193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1752-7C7C-4F30-BC00-2EEA8F2239D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AA6289-E67B-4130-852E-597481D193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0AA6289-E67B-4130-852E-597481D1934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6BC1752-7C7C-4F30-BC00-2EEA8F2239DE}" type="datetimeFigureOut">
              <a:rPr lang="en-US" smtClean="0"/>
              <a:t>2/3/2015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Copyright Laws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1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about attribution?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You should always give credit or attribution to the person who created the work</a:t>
            </a:r>
            <a:r>
              <a:rPr lang="en-US" dirty="0" smtClean="0"/>
              <a:t> such as a photograph, sound recording, motion picture , or document.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6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want to use a cool sound recording from a website, but I can’t find anything about copyright. What should I do?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best policy is to </a:t>
            </a:r>
            <a:r>
              <a:rPr lang="en-US" dirty="0" smtClean="0">
                <a:solidFill>
                  <a:srgbClr val="FF0000"/>
                </a:solidFill>
              </a:rPr>
              <a:t>write for permission to use the file</a:t>
            </a:r>
            <a:r>
              <a:rPr lang="en-US" dirty="0" smtClean="0"/>
              <a:t>. Find the contact person and compose an email message. Put “Permission to Use” in the subject line. Most of the time you will receive a reply to your request. Do not assume that “no response” means it is okay to use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6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Who’s going to know?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You’ll know. Besides, put yourself in the author’s place. What if you created a great thing-a-ma-jig, but someone else got credit? Or worse, what if you could sell lots of thing-a-ma-jig, but someone made a copy so now no one would buy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21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Scenario 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Students in Mr. Johnson's web design class have been given an assignment</a:t>
            </a:r>
            <a:br>
              <a:rPr lang="en-US" sz="1800" dirty="0"/>
            </a:br>
            <a:r>
              <a:rPr lang="en-US" sz="1800" dirty="0"/>
              <a:t>to make a personal web site. Timmy Thompson, a student in the class, loves</a:t>
            </a:r>
            <a:br>
              <a:rPr lang="en-US" sz="1800" dirty="0"/>
            </a:br>
            <a:r>
              <a:rPr lang="en-US" sz="1800" dirty="0"/>
              <a:t>snowboarding and wants to put some snowboarding pictures on his </a:t>
            </a:r>
            <a:r>
              <a:rPr lang="en-US" sz="1800" dirty="0" smtClean="0"/>
              <a:t>personal site</a:t>
            </a:r>
            <a:r>
              <a:rPr lang="en-US" sz="1800" dirty="0"/>
              <a:t>. The only problem is that he doesn't have any good pictures of </a:t>
            </a:r>
            <a:r>
              <a:rPr lang="en-US" sz="1800" dirty="0" smtClean="0"/>
              <a:t>himself. So</a:t>
            </a:r>
            <a:r>
              <a:rPr lang="en-US" sz="1800" dirty="0"/>
              <a:t>, Timmy searches for snowboarding images in his favorite search </a:t>
            </a:r>
            <a:r>
              <a:rPr lang="en-US" sz="1800" dirty="0" smtClean="0"/>
              <a:t>engine and </a:t>
            </a:r>
            <a:r>
              <a:rPr lang="en-US" sz="1800" dirty="0"/>
              <a:t>finds a site with a number of good pictures he would like to use. </a:t>
            </a:r>
            <a:r>
              <a:rPr lang="en-US" sz="1800" dirty="0" smtClean="0"/>
              <a:t>He looks </a:t>
            </a:r>
            <a:r>
              <a:rPr lang="en-US" sz="1800" dirty="0"/>
              <a:t>everywhere on the site, but doesn't see anything written that says</a:t>
            </a:r>
            <a:br>
              <a:rPr lang="en-US" sz="1800" dirty="0"/>
            </a:br>
            <a:r>
              <a:rPr lang="en-US" sz="1800" dirty="0"/>
              <a:t>the images are protected by copyright. Timmy downloads a few of the </a:t>
            </a:r>
            <a:r>
              <a:rPr lang="en-US" sz="1800" dirty="0" smtClean="0"/>
              <a:t>images and </a:t>
            </a:r>
            <a:r>
              <a:rPr lang="en-US" sz="1800" dirty="0"/>
              <a:t>uses them on his personal web site on the hobbies page. Although </a:t>
            </a:r>
            <a:r>
              <a:rPr lang="en-US" sz="1800" dirty="0" smtClean="0"/>
              <a:t>he is </a:t>
            </a:r>
            <a:r>
              <a:rPr lang="en-US" sz="1800" dirty="0"/>
              <a:t>tempted to try and impress other students by passing the pictures </a:t>
            </a:r>
            <a:r>
              <a:rPr lang="en-US" sz="1800" dirty="0" smtClean="0"/>
              <a:t>off as </a:t>
            </a:r>
            <a:r>
              <a:rPr lang="en-US" sz="1800" dirty="0"/>
              <a:t>his own, Timmy is a man of good </a:t>
            </a:r>
            <a:r>
              <a:rPr lang="en-US" sz="1800" dirty="0" smtClean="0"/>
              <a:t>conscience, </a:t>
            </a:r>
            <a:r>
              <a:rPr lang="en-US" sz="1800" dirty="0"/>
              <a:t>and under each picture </a:t>
            </a:r>
            <a:r>
              <a:rPr lang="en-US" sz="1800" dirty="0" smtClean="0"/>
              <a:t>he sites </a:t>
            </a:r>
            <a:r>
              <a:rPr lang="en-US" sz="1800" dirty="0"/>
              <a:t>the source of the image to give credit to the owner. From what </a:t>
            </a:r>
            <a:r>
              <a:rPr lang="en-US" sz="1800" dirty="0" smtClean="0"/>
              <a:t>you have </a:t>
            </a:r>
            <a:r>
              <a:rPr lang="en-US" sz="1800" dirty="0"/>
              <a:t>learned about copyright law, would Timmy's use of the images be acceptable?</a:t>
            </a:r>
          </a:p>
        </p:txBody>
      </p:sp>
    </p:spTree>
    <p:extLst>
      <p:ext uri="{BB962C8B-B14F-4D97-AF65-F5344CB8AC3E}">
        <p14:creationId xmlns:p14="http://schemas.microsoft.com/office/powerpoint/2010/main" val="336513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620000" cy="11430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Scenario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800600"/>
          </a:xfrm>
        </p:spPr>
        <p:txBody>
          <a:bodyPr>
            <a:noAutofit/>
          </a:bodyPr>
          <a:lstStyle/>
          <a:p>
            <a:r>
              <a:rPr lang="en-US" sz="1900" dirty="0"/>
              <a:t>For their second project, students in Mr. Johnson's web design class </a:t>
            </a:r>
            <a:r>
              <a:rPr lang="en-US" sz="1900" dirty="0" smtClean="0"/>
              <a:t>have been </a:t>
            </a:r>
            <a:r>
              <a:rPr lang="en-US" sz="1900" dirty="0"/>
              <a:t>instructed to create a web site about their favorite place. The </a:t>
            </a:r>
            <a:r>
              <a:rPr lang="en-US" sz="1900" dirty="0" smtClean="0"/>
              <a:t>class just </a:t>
            </a:r>
            <a:r>
              <a:rPr lang="en-US" sz="1900" dirty="0"/>
              <a:t>finished an activity where they learned about copyright law and </a:t>
            </a:r>
            <a:r>
              <a:rPr lang="en-US" sz="1900" dirty="0" smtClean="0"/>
              <a:t>Mr. Johnson </a:t>
            </a:r>
            <a:r>
              <a:rPr lang="en-US" sz="1900" dirty="0"/>
              <a:t>warns the students that points will be deducted from their </a:t>
            </a:r>
            <a:r>
              <a:rPr lang="en-US" sz="1900" dirty="0" smtClean="0"/>
              <a:t>final score </a:t>
            </a:r>
            <a:r>
              <a:rPr lang="en-US" sz="1900" dirty="0"/>
              <a:t>if he finds any copyright violations. Not wanting to </a:t>
            </a:r>
            <a:r>
              <a:rPr lang="en-US" sz="1900" dirty="0" smtClean="0"/>
              <a:t>jeopardize his grade</a:t>
            </a:r>
            <a:r>
              <a:rPr lang="en-US" sz="1900" dirty="0"/>
              <a:t>, Timmy Thompson, gets his parents to drive him to his favorite </a:t>
            </a:r>
            <a:r>
              <a:rPr lang="en-US" sz="1900" dirty="0" smtClean="0"/>
              <a:t>place and </a:t>
            </a:r>
            <a:r>
              <a:rPr lang="en-US" sz="1900" dirty="0"/>
              <a:t>takes pictures to use on his web site. When he gets to class the </a:t>
            </a:r>
            <a:r>
              <a:rPr lang="en-US" sz="1900" dirty="0" smtClean="0"/>
              <a:t>next day </a:t>
            </a:r>
            <a:r>
              <a:rPr lang="en-US" sz="1900" dirty="0"/>
              <a:t>students present their finished sites to the class. Timmy notices </a:t>
            </a:r>
            <a:r>
              <a:rPr lang="en-US" sz="1900" dirty="0" smtClean="0"/>
              <a:t>that Susie </a:t>
            </a:r>
            <a:r>
              <a:rPr lang="en-US" sz="1900" dirty="0"/>
              <a:t>Simpson has used a bunch of pictures on her web site that he </a:t>
            </a:r>
            <a:r>
              <a:rPr lang="en-US" sz="1900" dirty="0" smtClean="0"/>
              <a:t>knows must </a:t>
            </a:r>
            <a:r>
              <a:rPr lang="en-US" sz="1900" dirty="0"/>
              <a:t>have been taken by a professional photographer. She didn't even </a:t>
            </a:r>
            <a:r>
              <a:rPr lang="en-US" sz="1900" dirty="0" smtClean="0"/>
              <a:t>site the </a:t>
            </a:r>
            <a:r>
              <a:rPr lang="en-US" sz="1900" dirty="0"/>
              <a:t>source of the images. Timmy complains to Mr. Johnson that he </a:t>
            </a:r>
            <a:r>
              <a:rPr lang="en-US" sz="1900" dirty="0" smtClean="0"/>
              <a:t>thinks Susie </a:t>
            </a:r>
            <a:r>
              <a:rPr lang="en-US" sz="1900" dirty="0"/>
              <a:t>used copyrighted images on her web site. Susie defends herself, </a:t>
            </a:r>
            <a:r>
              <a:rPr lang="en-US" sz="1900" dirty="0" smtClean="0"/>
              <a:t>claiming that </a:t>
            </a:r>
            <a:r>
              <a:rPr lang="en-US" sz="1900" dirty="0"/>
              <a:t>she got the images off of a U.S. government web site and was </a:t>
            </a:r>
            <a:r>
              <a:rPr lang="en-US" sz="1900" dirty="0" smtClean="0"/>
              <a:t>allowed to </a:t>
            </a:r>
            <a:r>
              <a:rPr lang="en-US" sz="1900" dirty="0"/>
              <a:t>use the images without restrictions because they were in the public domain.</a:t>
            </a:r>
            <a:br>
              <a:rPr lang="en-US" sz="1900" dirty="0"/>
            </a:br>
            <a:r>
              <a:rPr lang="en-US" sz="1900" dirty="0"/>
              <a:t>From what you have learned about copyright law, would Susy's use of </a:t>
            </a:r>
            <a:r>
              <a:rPr lang="en-US" sz="1900" dirty="0" smtClean="0"/>
              <a:t>the images </a:t>
            </a:r>
            <a:r>
              <a:rPr lang="en-US" sz="1900" dirty="0"/>
              <a:t>be acceptable?</a:t>
            </a:r>
          </a:p>
        </p:txBody>
      </p:sp>
    </p:spTree>
    <p:extLst>
      <p:ext uri="{BB962C8B-B14F-4D97-AF65-F5344CB8AC3E}">
        <p14:creationId xmlns:p14="http://schemas.microsoft.com/office/powerpoint/2010/main" val="180516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Scenario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900" dirty="0"/>
              <a:t>As a final project in Mr. Johnson's class, students have been tasked with</a:t>
            </a:r>
            <a:br>
              <a:rPr lang="en-US" sz="1900" dirty="0"/>
            </a:br>
            <a:r>
              <a:rPr lang="en-US" sz="1900" dirty="0"/>
              <a:t>creating a web site for a local business in the community. Timmy </a:t>
            </a:r>
            <a:r>
              <a:rPr lang="en-US" sz="1900" dirty="0" smtClean="0"/>
              <a:t>Thompson picks </a:t>
            </a:r>
            <a:r>
              <a:rPr lang="en-US" sz="1900" dirty="0"/>
              <a:t>his aunt's </a:t>
            </a:r>
            <a:r>
              <a:rPr lang="en-US" sz="1900" dirty="0" smtClean="0"/>
              <a:t>restaurant </a:t>
            </a:r>
            <a:r>
              <a:rPr lang="en-US" sz="1900" dirty="0"/>
              <a:t>since he knows that she doesn't have a web </a:t>
            </a:r>
            <a:r>
              <a:rPr lang="en-US" sz="1900" dirty="0" smtClean="0"/>
              <a:t>site already</a:t>
            </a:r>
            <a:r>
              <a:rPr lang="en-US" sz="1900" dirty="0"/>
              <a:t>. While searching the Internet for ideas, Timmy comes across a </a:t>
            </a:r>
            <a:r>
              <a:rPr lang="en-US" sz="1900" dirty="0" smtClean="0"/>
              <a:t>stock photography </a:t>
            </a:r>
            <a:r>
              <a:rPr lang="en-US" sz="1900" dirty="0"/>
              <a:t>web site that has some really good close up pictures of </a:t>
            </a:r>
            <a:r>
              <a:rPr lang="en-US" sz="1900" dirty="0" smtClean="0"/>
              <a:t>different types </a:t>
            </a:r>
            <a:r>
              <a:rPr lang="en-US" sz="1900" dirty="0"/>
              <a:t>of food. These images would be perfect for his project, so Timmy </a:t>
            </a:r>
            <a:r>
              <a:rPr lang="en-US" sz="1900" dirty="0" smtClean="0"/>
              <a:t>reads the </a:t>
            </a:r>
            <a:r>
              <a:rPr lang="en-US" sz="1900" dirty="0"/>
              <a:t>usage restrictions for the images. Timmy is excited when he reads </a:t>
            </a:r>
            <a:r>
              <a:rPr lang="en-US" sz="1900" dirty="0" smtClean="0"/>
              <a:t>that the </a:t>
            </a:r>
            <a:r>
              <a:rPr lang="en-US" sz="1900" dirty="0"/>
              <a:t>images require payment for commercial use, but are offered free </a:t>
            </a:r>
            <a:r>
              <a:rPr lang="en-US" sz="1900" dirty="0" smtClean="0"/>
              <a:t>for not-for </a:t>
            </a:r>
            <a:r>
              <a:rPr lang="en-US" sz="1900" dirty="0"/>
              <a:t>profit or educational use. Since he is doing the project for a school</a:t>
            </a:r>
            <a:br>
              <a:rPr lang="en-US" sz="1900" dirty="0"/>
            </a:br>
            <a:r>
              <a:rPr lang="en-US" sz="1900" dirty="0"/>
              <a:t>assignment, Timmy downloads the images and uses them in his project. </a:t>
            </a:r>
            <a:r>
              <a:rPr lang="en-US" sz="1900" dirty="0" smtClean="0"/>
              <a:t>Timmy completes </a:t>
            </a:r>
            <a:r>
              <a:rPr lang="en-US" sz="1900" dirty="0"/>
              <a:t>the final web site and receives praise from everyone, </a:t>
            </a:r>
            <a:r>
              <a:rPr lang="en-US" sz="1900" dirty="0" smtClean="0"/>
              <a:t>including his </a:t>
            </a:r>
            <a:r>
              <a:rPr lang="en-US" sz="1900" dirty="0"/>
              <a:t>aunt and Mr. Johnson, about how nice the site looks. From what you </a:t>
            </a:r>
            <a:r>
              <a:rPr lang="en-US" sz="1900" dirty="0" smtClean="0"/>
              <a:t>have learned </a:t>
            </a:r>
            <a:r>
              <a:rPr lang="en-US" sz="1900" dirty="0"/>
              <a:t>about copyright law, would Timmy's use of the images be acceptable?</a:t>
            </a:r>
          </a:p>
        </p:txBody>
      </p:sp>
    </p:spTree>
    <p:extLst>
      <p:ext uri="{BB962C8B-B14F-4D97-AF65-F5344CB8AC3E}">
        <p14:creationId xmlns:p14="http://schemas.microsoft.com/office/powerpoint/2010/main" val="124601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copyright?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Copyright is the law of the United States that </a:t>
            </a:r>
            <a:r>
              <a:rPr lang="en-US" dirty="0" smtClean="0">
                <a:solidFill>
                  <a:srgbClr val="FF0000"/>
                </a:solidFill>
              </a:rPr>
              <a:t>protects the works of authors, artist, composers, and others from being used without permission.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66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the public have a right to use music and art?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in fact the copyright law tries to balance the rights of artist and others with the rights of the public. </a:t>
            </a:r>
            <a:r>
              <a:rPr lang="en-US" dirty="0" smtClean="0">
                <a:solidFill>
                  <a:srgbClr val="FF0000"/>
                </a:solidFill>
              </a:rPr>
              <a:t>Fair use protects the rights of the public to use  limited use of copyrighted materials.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47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public domain?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Works that are not copyrighted </a:t>
            </a:r>
            <a:r>
              <a:rPr lang="en-US" dirty="0" smtClean="0"/>
              <a:t>are public domain and may be used without permission. However, you should still give credit to the source.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33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fair use?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Fair use allows you to use a limited amount of copyrighted material for your educational use</a:t>
            </a:r>
            <a:r>
              <a:rPr lang="en-US" dirty="0" smtClean="0"/>
              <a:t>. Think about the material you want to use in your report. Does it pass the test:</a:t>
            </a:r>
          </a:p>
          <a:p>
            <a:pPr lvl="1"/>
            <a:r>
              <a:rPr lang="en-US" dirty="0" smtClean="0"/>
              <a:t>Does it have a nonprofit educational purpose?</a:t>
            </a:r>
          </a:p>
          <a:p>
            <a:pPr lvl="1"/>
            <a:r>
              <a:rPr lang="en-US" dirty="0" smtClean="0"/>
              <a:t>What kind of material do you want to use?</a:t>
            </a:r>
          </a:p>
          <a:p>
            <a:pPr lvl="1"/>
            <a:r>
              <a:rPr lang="en-US" dirty="0" smtClean="0"/>
              <a:t>Are you using only a small portion?</a:t>
            </a:r>
          </a:p>
          <a:p>
            <a:pPr lvl="1"/>
            <a:r>
              <a:rPr lang="en-US" dirty="0" smtClean="0"/>
              <a:t>Will your use deprive the author from making money?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77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found a great website for the Smithsonian Project? Can I use it in my report?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the Smithsonian has granted permission to students to use their photographs for school reports. </a:t>
            </a:r>
            <a:r>
              <a:rPr lang="en-US" dirty="0" smtClean="0">
                <a:solidFill>
                  <a:srgbClr val="FF0000"/>
                </a:solidFill>
              </a:rPr>
              <a:t>Many materials are in the public domain at government websites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Be sure to read the copyright statement.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5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it matter how much of a song or video I use?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Yes. Amount refers to use of a portion of a work. </a:t>
            </a:r>
            <a:r>
              <a:rPr lang="en-US" dirty="0" smtClean="0">
                <a:solidFill>
                  <a:srgbClr val="FF0000"/>
                </a:solidFill>
              </a:rPr>
              <a:t>For motion media, you can use  10% or up to 3 minutes. For text material, you can use 10% or up to 1000 words. For music, lyrics and so forth you can use up to 10% but no more than 30 seconds</a:t>
            </a:r>
            <a:r>
              <a:rPr lang="en-US" dirty="0" smtClean="0"/>
              <a:t> of an individual's work.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4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I use a text from a site if it doesn’t have the word copyright or the copyright symbol © on the page?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Just because a page doesn’t have the word or copyright ©, doesn’t mean it isn’t copyrighted. </a:t>
            </a:r>
            <a:r>
              <a:rPr lang="en-US" dirty="0" smtClean="0"/>
              <a:t>In fact, almost everything on the web is copyrighted.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24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Can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 everybody my project by putting it on my webpage right?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quite. When you put your material on a webpage, then it’s being shown to an audience outside of your school. </a:t>
            </a:r>
            <a:r>
              <a:rPr lang="en-US" dirty="0" smtClean="0">
                <a:solidFill>
                  <a:srgbClr val="FF0000"/>
                </a:solidFill>
              </a:rPr>
              <a:t>If you have copyrighted material, normally exempted from student projects within a school, your project no longer falls under the fair use umbrella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9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494</TotalTime>
  <Words>850</Words>
  <Application>Microsoft Office PowerPoint</Application>
  <PresentationFormat>On-screen Show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Copyright Laws</vt:lpstr>
      <vt:lpstr>What is copyright?</vt:lpstr>
      <vt:lpstr>Don’t the public have a right to use music and art?</vt:lpstr>
      <vt:lpstr>What is public domain?</vt:lpstr>
      <vt:lpstr>What is fair use?</vt:lpstr>
      <vt:lpstr>I found a great website for the Smithsonian Project? Can I use it in my report?</vt:lpstr>
      <vt:lpstr>Does it matter how much of a song or video I use?</vt:lpstr>
      <vt:lpstr>Can I use a text from a site if it doesn’t have the word copyright or the copyright symbol © on the page?</vt:lpstr>
      <vt:lpstr>I Can show everybody my project by putting it on my webpage right?</vt:lpstr>
      <vt:lpstr>What about attribution?</vt:lpstr>
      <vt:lpstr>I want to use a cool sound recording from a website, but I can’t find anything about copyright. What should I do?</vt:lpstr>
      <vt:lpstr>Who’s going to know?</vt:lpstr>
      <vt:lpstr>Scenario 1</vt:lpstr>
      <vt:lpstr>Scenario 2</vt:lpstr>
      <vt:lpstr>Scenario 3</vt:lpstr>
    </vt:vector>
  </TitlesOfParts>
  <Company>ssd2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Batichon, Claudia</dc:creator>
  <cp:lastModifiedBy>Batichon, Claudia</cp:lastModifiedBy>
  <cp:revision>10</cp:revision>
  <dcterms:created xsi:type="dcterms:W3CDTF">2015-02-03T13:20:50Z</dcterms:created>
  <dcterms:modified xsi:type="dcterms:W3CDTF">2015-02-03T21:35:07Z</dcterms:modified>
</cp:coreProperties>
</file>