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71" r:id="rId8"/>
    <p:sldId id="265" r:id="rId9"/>
    <p:sldId id="272" r:id="rId10"/>
    <p:sldId id="261" r:id="rId11"/>
    <p:sldId id="274" r:id="rId12"/>
    <p:sldId id="266" r:id="rId13"/>
    <p:sldId id="276" r:id="rId14"/>
    <p:sldId id="262" r:id="rId15"/>
    <p:sldId id="278" r:id="rId16"/>
    <p:sldId id="267" r:id="rId17"/>
    <p:sldId id="279" r:id="rId18"/>
    <p:sldId id="263" r:id="rId19"/>
    <p:sldId id="280" r:id="rId20"/>
    <p:sldId id="268" r:id="rId21"/>
    <p:sldId id="281" r:id="rId22"/>
    <p:sldId id="264" r:id="rId23"/>
    <p:sldId id="26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PX9nKy_iR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a.org/#foobox-1/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HQYS7ZKlE8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skillsusa.org/" TargetMode="External"/><Relationship Id="rId7" Type="http://schemas.openxmlformats.org/officeDocument/2006/relationships/hyperlink" Target="https://www.ffa.org/home" TargetMode="External"/><Relationship Id="rId2" Type="http://schemas.openxmlformats.org/officeDocument/2006/relationships/hyperlink" Target="http://www.tsaweb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ccla.com/" TargetMode="External"/><Relationship Id="rId5" Type="http://schemas.openxmlformats.org/officeDocument/2006/relationships/hyperlink" Target="http://futureeducators.org/" TargetMode="External"/><Relationship Id="rId4" Type="http://schemas.openxmlformats.org/officeDocument/2006/relationships/hyperlink" Target="http://hosa.org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Career and Technical Student Organizations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04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Professionals of America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BPA </a:t>
            </a:r>
            <a:r>
              <a:rPr lang="en-US" dirty="0" smtClean="0"/>
              <a:t>is a </a:t>
            </a:r>
            <a:r>
              <a:rPr lang="en-US" dirty="0"/>
              <a:t>student organization </a:t>
            </a:r>
            <a:r>
              <a:rPr lang="en-US" dirty="0" smtClean="0"/>
              <a:t>that help students enhance </a:t>
            </a:r>
            <a:r>
              <a:rPr lang="en-US" u="sng" dirty="0" smtClean="0">
                <a:solidFill>
                  <a:srgbClr val="FF0000"/>
                </a:solidFill>
              </a:rPr>
              <a:t>their leadership skills, technical skills, and promote good academic and citizenship</a:t>
            </a:r>
            <a:r>
              <a:rPr lang="en-US" u="sng" dirty="0" smtClean="0"/>
              <a:t>.</a:t>
            </a:r>
          </a:p>
          <a:p>
            <a:r>
              <a:rPr lang="en-US" dirty="0" smtClean="0"/>
              <a:t>Through programs </a:t>
            </a:r>
            <a:r>
              <a:rPr lang="en-US" dirty="0"/>
              <a:t>and services, members of </a:t>
            </a:r>
            <a:r>
              <a:rPr lang="en-US" dirty="0" smtClean="0"/>
              <a:t>BPA: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Compete</a:t>
            </a:r>
            <a:r>
              <a:rPr lang="en-US" dirty="0"/>
              <a:t>,</a:t>
            </a:r>
            <a:endParaRPr lang="en-US" dirty="0" smtClean="0"/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Develop </a:t>
            </a:r>
            <a:r>
              <a:rPr lang="en-US" u="sng" dirty="0" smtClean="0">
                <a:solidFill>
                  <a:srgbClr val="FF0000"/>
                </a:solidFill>
              </a:rPr>
              <a:t>their professional and leadership skills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Network</a:t>
            </a:r>
            <a:r>
              <a:rPr lang="en-US" dirty="0" smtClean="0"/>
              <a:t>, </a:t>
            </a:r>
            <a:r>
              <a:rPr lang="en-US" dirty="0" smtClean="0"/>
              <a:t>and 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Get involved in the </a:t>
            </a:r>
            <a:r>
              <a:rPr lang="en-US" u="sng" dirty="0" smtClean="0">
                <a:solidFill>
                  <a:srgbClr val="FF0000"/>
                </a:solidFill>
              </a:rPr>
              <a:t>community</a:t>
            </a:r>
            <a:r>
              <a:rPr lang="en-US" u="sng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892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TAPPLE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benefits of being involved with BPA? (hint: we discussed five benefits)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3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Professionals of America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BPA has </a:t>
            </a:r>
            <a:r>
              <a:rPr lang="en-US" u="sng" dirty="0">
                <a:solidFill>
                  <a:srgbClr val="FF0000"/>
                </a:solidFill>
              </a:rPr>
              <a:t>43,000 members in over 2,300 chapters in 23 states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BPA </a:t>
            </a:r>
            <a:r>
              <a:rPr lang="en-US" dirty="0" smtClean="0"/>
              <a:t>organize </a:t>
            </a:r>
            <a:r>
              <a:rPr lang="en-US" dirty="0"/>
              <a:t>its members into membership classifications: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Alumni</a:t>
            </a:r>
            <a:r>
              <a:rPr lang="en-US" dirty="0"/>
              <a:t> Division;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Professional</a:t>
            </a:r>
            <a:r>
              <a:rPr lang="en-US" dirty="0"/>
              <a:t> </a:t>
            </a:r>
            <a:r>
              <a:rPr lang="en-US" dirty="0" smtClean="0"/>
              <a:t>Membership;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College </a:t>
            </a:r>
            <a:r>
              <a:rPr lang="en-US" dirty="0">
                <a:solidFill>
                  <a:srgbClr val="FF0000"/>
                </a:solidFill>
              </a:rPr>
              <a:t>/ Post-secondary</a:t>
            </a:r>
            <a:r>
              <a:rPr lang="en-US" dirty="0"/>
              <a:t> Division;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High School / Secondary </a:t>
            </a:r>
            <a:r>
              <a:rPr lang="en-US" dirty="0"/>
              <a:t>Division</a:t>
            </a:r>
            <a:r>
              <a:rPr lang="en-US" dirty="0" smtClean="0"/>
              <a:t>; and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Middle </a:t>
            </a:r>
            <a:r>
              <a:rPr lang="en-US" dirty="0">
                <a:solidFill>
                  <a:srgbClr val="FF0000"/>
                </a:solidFill>
              </a:rPr>
              <a:t>Level </a:t>
            </a:r>
            <a:r>
              <a:rPr lang="en-US" dirty="0"/>
              <a:t>Division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www.youtube.com/watch?v=FPX9nKy_iRg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679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TAPPLE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members and chapters does BPA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3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national </a:t>
            </a:r>
            <a:r>
              <a:rPr lang="en-US" dirty="0"/>
              <a:t>association of </a:t>
            </a:r>
            <a:r>
              <a:rPr lang="en-US" u="sng" dirty="0">
                <a:solidFill>
                  <a:srgbClr val="FF0000"/>
                </a:solidFill>
              </a:rPr>
              <a:t>marketing education </a:t>
            </a:r>
            <a:r>
              <a:rPr lang="en-US" u="sng" dirty="0" smtClean="0">
                <a:solidFill>
                  <a:srgbClr val="FF0000"/>
                </a:solidFill>
              </a:rPr>
              <a:t>students</a:t>
            </a:r>
            <a:r>
              <a:rPr lang="en-US" dirty="0" smtClean="0"/>
              <a:t>.</a:t>
            </a:r>
            <a:endParaRPr lang="en-US" u="sng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DECA </a:t>
            </a:r>
            <a:r>
              <a:rPr lang="en-US" dirty="0" smtClean="0"/>
              <a:t>prepares </a:t>
            </a:r>
            <a:r>
              <a:rPr lang="en-US" dirty="0"/>
              <a:t>emerging leaders and entrepreneurs in </a:t>
            </a:r>
            <a:r>
              <a:rPr lang="en-US" u="sng" dirty="0">
                <a:solidFill>
                  <a:srgbClr val="FF0000"/>
                </a:solidFill>
              </a:rPr>
              <a:t>marketing, finance, hospitality, and management</a:t>
            </a:r>
            <a:r>
              <a:rPr lang="en-US" dirty="0"/>
              <a:t> in high schools and colleges around the globe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070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TAPPLE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field of work might interest you if you want to become a member of DECA?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3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DECA</a:t>
            </a:r>
          </a:p>
        </p:txBody>
      </p:sp>
      <p:pic>
        <p:nvPicPr>
          <p:cNvPr id="4" name="Content Placeholder 3" descr="Screen Shot 2015-03-10 at 1.05.01 AM.pn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467" r="-23467"/>
          <a:stretch>
            <a:fillRect/>
          </a:stretch>
        </p:blipFill>
        <p:spPr>
          <a:xfrm>
            <a:off x="498475" y="1600200"/>
            <a:ext cx="7569200" cy="2351088"/>
          </a:xfrm>
        </p:spPr>
      </p:pic>
      <p:sp>
        <p:nvSpPr>
          <p:cNvPr id="9" name="Content Placeholder 8"/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High School Division includes 200,000 members 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Collegiate Division includes over 15,000 </a:t>
            </a:r>
            <a:r>
              <a:rPr lang="en-US" dirty="0" smtClean="0"/>
              <a:t>members.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http://www.deca.org/#</a:t>
            </a:r>
            <a:r>
              <a:rPr lang="en-US" dirty="0" smtClean="0">
                <a:hlinkClick r:id="rId3"/>
              </a:rPr>
              <a:t>foobox-1/0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05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TAPPLE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high school chapters does DECA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3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Business Leaders of America (FBLA)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FBLA is </a:t>
            </a:r>
            <a:r>
              <a:rPr lang="en-US" dirty="0" smtClean="0"/>
              <a:t>an organization </a:t>
            </a:r>
            <a:r>
              <a:rPr lang="en-US" dirty="0"/>
              <a:t>of young people preparing for success as leaders in our </a:t>
            </a:r>
            <a:r>
              <a:rPr lang="en-US" u="sng" dirty="0">
                <a:solidFill>
                  <a:srgbClr val="FF0000"/>
                </a:solidFill>
              </a:rPr>
              <a:t>businesses, government, and communities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Competitive events at nationals include: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Accounting,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Business calculations,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Client service,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Cyber security,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Digital video production,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Marketing, public speaking, and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Sports management.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75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64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charRg st="164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charRg st="164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77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charRg st="177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charRg st="177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01" end="2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charRg st="201" end="2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charRg st="201" end="2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18" end="2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charRg st="218" end="2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charRg st="218" end="2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35" end="2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charRg st="235" end="2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charRg st="235" end="2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62" end="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charRg st="262" end="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charRg st="262" end="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95" end="3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charRg st="295" end="3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charRg st="295" end="3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TAPPLE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of the events you could participate in at nationals if you became a part of FBLA?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3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Band</a:t>
            </a:r>
            <a:r>
              <a:rPr lang="en-US" dirty="0"/>
              <a:t>, Golf, Cheerleading, Volleyball, Wrestling, Weightlifting, Football, Basketball, Soccer, Swimming, Softball, Baseball, Tennis and Track &amp; Field </a:t>
            </a:r>
          </a:p>
          <a:p>
            <a:r>
              <a:rPr lang="en-US" dirty="0"/>
              <a:t>BETA club, Archery, Art, Chorus, Drama, </a:t>
            </a:r>
            <a:r>
              <a:rPr lang="en-US" dirty="0" smtClean="0"/>
              <a:t> Pep </a:t>
            </a:r>
            <a:r>
              <a:rPr lang="en-US" dirty="0"/>
              <a:t>Club, Yearbook, Spanish Club, Orchestra, Student Council, Guitar Club, </a:t>
            </a:r>
            <a:r>
              <a:rPr lang="en-US" dirty="0" smtClean="0"/>
              <a:t> FCA</a:t>
            </a:r>
            <a:endParaRPr lang="en-US" dirty="0"/>
          </a:p>
          <a:p>
            <a:r>
              <a:rPr lang="en-US" dirty="0"/>
              <a:t>Which of these athletics activities or school organizations do you participate in? </a:t>
            </a:r>
            <a:r>
              <a:rPr lang="en-US" dirty="0" smtClean="0"/>
              <a:t> Why did you </a:t>
            </a:r>
            <a:r>
              <a:rPr lang="en-US" dirty="0"/>
              <a:t>chose to participate in that </a:t>
            </a:r>
            <a:r>
              <a:rPr lang="en-US" dirty="0" smtClean="0"/>
              <a:t>activity? </a:t>
            </a:r>
          </a:p>
          <a:p>
            <a:pPr lvl="1"/>
            <a:r>
              <a:rPr lang="en-US" dirty="0" smtClean="0"/>
              <a:t>Take </a:t>
            </a:r>
            <a:r>
              <a:rPr lang="en-US" dirty="0"/>
              <a:t>one minute to write it down on your white board </a:t>
            </a:r>
            <a:r>
              <a:rPr lang="en-US" dirty="0" smtClean="0"/>
              <a:t>app.</a:t>
            </a:r>
            <a:endParaRPr lang="en-US" dirty="0"/>
          </a:p>
          <a:p>
            <a:r>
              <a:rPr lang="en-US" dirty="0" smtClean="0"/>
              <a:t>Pair/Share with your neighbor.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276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Business Leaders of America (FBLA)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high school </a:t>
            </a:r>
            <a:r>
              <a:rPr lang="en-US" dirty="0" smtClean="0"/>
              <a:t>division has</a:t>
            </a:r>
            <a:r>
              <a:rPr lang="en-US" dirty="0" smtClean="0">
                <a:solidFill>
                  <a:srgbClr val="FF0000"/>
                </a:solidFill>
              </a:rPr>
              <a:t> 215,000 members.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postsecondary (college) </a:t>
            </a:r>
            <a:r>
              <a:rPr lang="en-US" dirty="0" smtClean="0"/>
              <a:t>division reaches over 11,000 college students. </a:t>
            </a:r>
          </a:p>
          <a:p>
            <a:r>
              <a:rPr lang="en-US" dirty="0" smtClean="0"/>
              <a:t>The newest group</a:t>
            </a:r>
            <a:r>
              <a:rPr lang="en-US" dirty="0" smtClean="0">
                <a:solidFill>
                  <a:srgbClr val="FF0000"/>
                </a:solidFill>
              </a:rPr>
              <a:t>, FBLA-middle level, </a:t>
            </a:r>
            <a:r>
              <a:rPr lang="en-US" dirty="0" smtClean="0"/>
              <a:t>has </a:t>
            </a:r>
            <a:r>
              <a:rPr lang="en-US" dirty="0" smtClean="0"/>
              <a:t>over </a:t>
            </a:r>
            <a:r>
              <a:rPr lang="en-US" dirty="0" smtClean="0">
                <a:solidFill>
                  <a:srgbClr val="FF0000"/>
                </a:solidFill>
              </a:rPr>
              <a:t>20,000 student members. </a:t>
            </a:r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en-US" dirty="0"/>
              <a:t>The professional division has reached over 3,000 members. </a:t>
            </a:r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/>
              <a:t>Over </a:t>
            </a:r>
            <a:r>
              <a:rPr lang="en-US" dirty="0" smtClean="0"/>
              <a:t>11,000 advisers round out the group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www.youtube.com/watch?v=BHQYS7ZKlE8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5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TAPPLE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Approximately how many middle school members does FBLA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3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Guided Practice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462" y="1162333"/>
            <a:ext cx="7990433" cy="527941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Do a Google search on </a:t>
            </a:r>
            <a:r>
              <a:rPr lang="en-US" dirty="0" smtClean="0"/>
              <a:t>one </a:t>
            </a:r>
            <a:r>
              <a:rPr lang="en-US" dirty="0" smtClean="0"/>
              <a:t>of these </a:t>
            </a:r>
            <a:r>
              <a:rPr lang="en-US" dirty="0"/>
              <a:t>Career &amp; Technical Student </a:t>
            </a:r>
            <a:r>
              <a:rPr lang="en-US" dirty="0" smtClean="0"/>
              <a:t>Organizations. </a:t>
            </a: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 smtClean="0"/>
              <a:t>down </a:t>
            </a:r>
            <a:r>
              <a:rPr lang="en-US" b="1" dirty="0" smtClean="0"/>
              <a:t>THREE</a:t>
            </a:r>
            <a:r>
              <a:rPr lang="en-US" dirty="0" smtClean="0"/>
              <a:t> </a:t>
            </a:r>
            <a:r>
              <a:rPr lang="en-US" dirty="0" smtClean="0"/>
              <a:t>important things </a:t>
            </a:r>
            <a:r>
              <a:rPr lang="en-US" dirty="0" smtClean="0"/>
              <a:t>you and your group member </a:t>
            </a:r>
            <a:r>
              <a:rPr lang="en-US" dirty="0" smtClean="0"/>
              <a:t>learned about that </a:t>
            </a:r>
            <a:r>
              <a:rPr lang="en-US" dirty="0" smtClean="0"/>
              <a:t>organization</a:t>
            </a:r>
            <a:r>
              <a:rPr lang="en-US" dirty="0"/>
              <a:t> </a:t>
            </a:r>
            <a:r>
              <a:rPr lang="en-US" dirty="0" smtClean="0"/>
              <a:t>(e.g. history, mission, vision, goals, objectives, membership, conventions?)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 smtClean="0"/>
              <a:t>will teach the rest of the class the </a:t>
            </a:r>
            <a:r>
              <a:rPr lang="en-US" b="1" dirty="0"/>
              <a:t>THREE</a:t>
            </a:r>
            <a:r>
              <a:rPr lang="en-US" dirty="0" smtClean="0"/>
              <a:t> important details you learned about </a:t>
            </a:r>
            <a:r>
              <a:rPr lang="en-US" dirty="0" smtClean="0"/>
              <a:t>the organization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1"/>
            <a:r>
              <a:rPr lang="en-US" b="1" dirty="0" smtClean="0"/>
              <a:t>Technology </a:t>
            </a:r>
            <a:r>
              <a:rPr lang="en-US" b="1" dirty="0" smtClean="0"/>
              <a:t>Student Association (TSA) </a:t>
            </a:r>
            <a:r>
              <a:rPr lang="en-US" dirty="0" smtClean="0"/>
              <a:t>– Group </a:t>
            </a:r>
            <a:r>
              <a:rPr lang="en-US" dirty="0" smtClean="0"/>
              <a:t>1</a:t>
            </a:r>
          </a:p>
          <a:p>
            <a:pPr lvl="2"/>
            <a:r>
              <a:rPr lang="en-US" u="sng" dirty="0">
                <a:hlinkClick r:id="rId2"/>
              </a:rPr>
              <a:t>www.tsaweb.org</a:t>
            </a:r>
            <a:endParaRPr lang="en-US" dirty="0" smtClean="0"/>
          </a:p>
          <a:p>
            <a:pPr lvl="1"/>
            <a:r>
              <a:rPr lang="en-US" b="1" dirty="0" smtClean="0"/>
              <a:t>Skills USA (Formerly VICA) </a:t>
            </a:r>
            <a:r>
              <a:rPr lang="en-US" dirty="0" smtClean="0"/>
              <a:t>– Group </a:t>
            </a:r>
            <a:r>
              <a:rPr lang="en-US" dirty="0" smtClean="0"/>
              <a:t>2</a:t>
            </a:r>
          </a:p>
          <a:p>
            <a:pPr lvl="2"/>
            <a:r>
              <a:rPr lang="en-US" dirty="0">
                <a:hlinkClick r:id="rId3"/>
              </a:rPr>
              <a:t>http://skillsusa.org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b="1" dirty="0" smtClean="0"/>
              <a:t>Health Occupations Student of </a:t>
            </a:r>
            <a:r>
              <a:rPr lang="en-US" b="1" dirty="0" smtClean="0"/>
              <a:t>America </a:t>
            </a:r>
            <a:r>
              <a:rPr lang="en-US" b="1" dirty="0" smtClean="0"/>
              <a:t>(HOSA)</a:t>
            </a:r>
            <a:r>
              <a:rPr lang="en-US" dirty="0" smtClean="0"/>
              <a:t> – Group </a:t>
            </a:r>
            <a:r>
              <a:rPr lang="en-US" dirty="0" smtClean="0"/>
              <a:t>3</a:t>
            </a:r>
          </a:p>
          <a:p>
            <a:pPr lvl="2"/>
            <a:r>
              <a:rPr lang="en-US" dirty="0">
                <a:hlinkClick r:id="rId4"/>
              </a:rPr>
              <a:t>http://hosa.org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en-US" b="1" dirty="0" smtClean="0"/>
              <a:t>Future Educators </a:t>
            </a:r>
            <a:r>
              <a:rPr lang="en-US" b="1" dirty="0" smtClean="0"/>
              <a:t>Association (FEA) </a:t>
            </a:r>
            <a:r>
              <a:rPr lang="en-US" dirty="0" smtClean="0"/>
              <a:t>– Group </a:t>
            </a:r>
            <a:r>
              <a:rPr lang="en-US" dirty="0" smtClean="0"/>
              <a:t>4</a:t>
            </a:r>
          </a:p>
          <a:p>
            <a:pPr lvl="2"/>
            <a:r>
              <a:rPr lang="en-US" dirty="0">
                <a:hlinkClick r:id="rId5"/>
              </a:rPr>
              <a:t>http://futureeducators.org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lvl="1"/>
            <a:r>
              <a:rPr lang="en-US" b="1" dirty="0" smtClean="0"/>
              <a:t>Family, Career, and Community Leaders of America (FCCLA)</a:t>
            </a:r>
            <a:r>
              <a:rPr lang="en-US" dirty="0" smtClean="0"/>
              <a:t> – Group </a:t>
            </a:r>
            <a:r>
              <a:rPr lang="en-US" dirty="0" smtClean="0"/>
              <a:t>5</a:t>
            </a:r>
          </a:p>
          <a:p>
            <a:pPr lvl="2"/>
            <a:r>
              <a:rPr lang="en-US" dirty="0">
                <a:hlinkClick r:id="rId6"/>
              </a:rPr>
              <a:t>http://www.fccla.com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lvl="1"/>
            <a:r>
              <a:rPr lang="en-US" b="1" dirty="0" smtClean="0"/>
              <a:t>FFA (Future Farmers of America) </a:t>
            </a:r>
            <a:r>
              <a:rPr lang="en-US" dirty="0" smtClean="0"/>
              <a:t>– Group </a:t>
            </a:r>
            <a:r>
              <a:rPr lang="en-US" dirty="0" smtClean="0"/>
              <a:t>6</a:t>
            </a:r>
          </a:p>
          <a:p>
            <a:pPr lvl="2"/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www.ffa.org/home</a:t>
            </a:r>
            <a:endParaRPr lang="en-US" dirty="0" smtClean="0"/>
          </a:p>
          <a:p>
            <a:pPr marL="4572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672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 Practice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sheet of paper, write down one-paragraph or more (five sentences minimum) explaining:</a:t>
            </a:r>
          </a:p>
          <a:p>
            <a:pPr lvl="1"/>
            <a:r>
              <a:rPr lang="en-US" dirty="0" smtClean="0"/>
              <a:t> Which organization, out of all nine organizations you learned about today interest you the most?</a:t>
            </a:r>
          </a:p>
          <a:p>
            <a:pPr lvl="1"/>
            <a:r>
              <a:rPr lang="en-US" dirty="0" smtClean="0"/>
              <a:t>Explain why you think you would be a good fit for the organization?</a:t>
            </a:r>
          </a:p>
          <a:p>
            <a:pPr lvl="1"/>
            <a:r>
              <a:rPr lang="en-US" dirty="0" smtClean="0"/>
              <a:t>How do you think joining this organization can benefit your future goals and aspirations?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8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Question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it importan</a:t>
            </a:r>
            <a:r>
              <a:rPr lang="en-US" dirty="0" smtClean="0"/>
              <a:t>t to get involved in student organization?</a:t>
            </a:r>
            <a:endParaRPr lang="en-US" dirty="0" smtClean="0"/>
          </a:p>
          <a:p>
            <a:r>
              <a:rPr lang="en-US" dirty="0" smtClean="0"/>
              <a:t>What are career and technical organizations?</a:t>
            </a:r>
          </a:p>
          <a:p>
            <a:r>
              <a:rPr lang="en-US" dirty="0" smtClean="0"/>
              <a:t>What are the names of the </a:t>
            </a:r>
            <a:r>
              <a:rPr lang="en-US" dirty="0" smtClean="0"/>
              <a:t>career and technical organizations I can get involved in </a:t>
            </a:r>
            <a:r>
              <a:rPr lang="en-US" dirty="0" smtClean="0"/>
              <a:t>and </a:t>
            </a:r>
            <a:r>
              <a:rPr lang="en-US" dirty="0" smtClean="0"/>
              <a:t>how can they benefit me?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8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student organizations?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organizations are </a:t>
            </a:r>
            <a:r>
              <a:rPr lang="en-US" dirty="0"/>
              <a:t>a great way </a:t>
            </a:r>
            <a:r>
              <a:rPr lang="en-US" dirty="0" smtClean="0"/>
              <a:t>to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To </a:t>
            </a:r>
            <a:r>
              <a:rPr lang="en-US" u="sng" dirty="0" smtClean="0">
                <a:solidFill>
                  <a:srgbClr val="FF0000"/>
                </a:solidFill>
              </a:rPr>
              <a:t>get involved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at your school,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Make </a:t>
            </a:r>
            <a:r>
              <a:rPr lang="en-US" u="sng" dirty="0" smtClean="0">
                <a:solidFill>
                  <a:srgbClr val="FF0000"/>
                </a:solidFill>
              </a:rPr>
              <a:t>an impact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 your </a:t>
            </a:r>
            <a:r>
              <a:rPr lang="en-US" dirty="0" smtClean="0"/>
              <a:t>school </a:t>
            </a:r>
            <a:r>
              <a:rPr lang="en-US" dirty="0" smtClean="0"/>
              <a:t>life and community, 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Develop new skills and </a:t>
            </a:r>
            <a:r>
              <a:rPr lang="en-US" u="sng" dirty="0" smtClean="0">
                <a:solidFill>
                  <a:srgbClr val="FF0000"/>
                </a:solidFill>
              </a:rPr>
              <a:t>improve </a:t>
            </a:r>
            <a:r>
              <a:rPr lang="en-US" u="sng" dirty="0" smtClean="0">
                <a:solidFill>
                  <a:srgbClr val="FF0000"/>
                </a:solidFill>
              </a:rPr>
              <a:t>skills</a:t>
            </a:r>
            <a:r>
              <a:rPr lang="en-US" dirty="0" smtClean="0"/>
              <a:t> learned in the classroom, and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Meet </a:t>
            </a:r>
            <a:r>
              <a:rPr lang="en-US" u="sng" dirty="0" smtClean="0">
                <a:solidFill>
                  <a:srgbClr val="FF0000"/>
                </a:solidFill>
              </a:rPr>
              <a:t>friends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u="sng" dirty="0" smtClean="0">
                <a:solidFill>
                  <a:srgbClr val="FF0000"/>
                </a:solidFill>
              </a:rPr>
              <a:t>have fun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75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TAPPLE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should you get involved in student organizations?</a:t>
            </a:r>
          </a:p>
          <a:p>
            <a:pPr lvl="1"/>
            <a:r>
              <a:rPr lang="en-US" dirty="0" smtClean="0"/>
              <a:t>List three reasons.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69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Career &amp; Technical Organizations?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Career &amp; Technical Student Organizations (CTSO) </a:t>
            </a:r>
            <a:r>
              <a:rPr lang="en-US" dirty="0" smtClean="0"/>
              <a:t>engage </a:t>
            </a:r>
            <a:r>
              <a:rPr lang="en-US" dirty="0"/>
              <a:t>students </a:t>
            </a:r>
            <a:r>
              <a:rPr lang="en-US" dirty="0" smtClean="0"/>
              <a:t>by: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By allowing students to </a:t>
            </a:r>
            <a:r>
              <a:rPr lang="en-US" u="sng" dirty="0" smtClean="0">
                <a:solidFill>
                  <a:srgbClr val="FF0000"/>
                </a:solidFill>
              </a:rPr>
              <a:t>develop </a:t>
            </a:r>
            <a:r>
              <a:rPr lang="en-US" u="sng" dirty="0">
                <a:solidFill>
                  <a:srgbClr val="FF0000"/>
                </a:solidFill>
              </a:rPr>
              <a:t>and </a:t>
            </a:r>
            <a:r>
              <a:rPr lang="en-US" u="sng" dirty="0" smtClean="0">
                <a:solidFill>
                  <a:srgbClr val="FF0000"/>
                </a:solidFill>
              </a:rPr>
              <a:t>practice their </a:t>
            </a:r>
            <a:r>
              <a:rPr lang="en-US" u="sng" dirty="0">
                <a:solidFill>
                  <a:srgbClr val="FF0000"/>
                </a:solidFill>
              </a:rPr>
              <a:t>leadership </a:t>
            </a:r>
            <a:r>
              <a:rPr lang="en-US" u="sng" dirty="0" smtClean="0">
                <a:solidFill>
                  <a:srgbClr val="FF0000"/>
                </a:solidFill>
              </a:rPr>
              <a:t>roles</a:t>
            </a:r>
            <a:r>
              <a:rPr lang="en-US" dirty="0" smtClean="0"/>
              <a:t>; and 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By allowing students to </a:t>
            </a:r>
            <a:r>
              <a:rPr lang="en-US" u="sng" dirty="0" smtClean="0">
                <a:solidFill>
                  <a:srgbClr val="FF0000"/>
                </a:solidFill>
              </a:rPr>
              <a:t>a</a:t>
            </a:r>
            <a:r>
              <a:rPr lang="en-US" u="sng" dirty="0" smtClean="0">
                <a:solidFill>
                  <a:srgbClr val="FF0000"/>
                </a:solidFill>
              </a:rPr>
              <a:t>pply occupational (job related) and </a:t>
            </a:r>
            <a:r>
              <a:rPr lang="en-US" u="sng" dirty="0">
                <a:solidFill>
                  <a:srgbClr val="FF0000"/>
                </a:solidFill>
              </a:rPr>
              <a:t>academic </a:t>
            </a:r>
            <a:r>
              <a:rPr lang="en-US" u="sng" dirty="0" smtClean="0">
                <a:solidFill>
                  <a:srgbClr val="FF0000"/>
                </a:solidFill>
              </a:rPr>
              <a:t>knowledge</a:t>
            </a:r>
            <a:r>
              <a:rPr lang="en-US" dirty="0" smtClean="0"/>
              <a:t> </a:t>
            </a:r>
            <a:r>
              <a:rPr lang="en-US" dirty="0"/>
              <a:t>as </a:t>
            </a:r>
            <a:r>
              <a:rPr lang="en-US" dirty="0" smtClean="0"/>
              <a:t>a </a:t>
            </a:r>
            <a:r>
              <a:rPr lang="en-US" dirty="0"/>
              <a:t>part of </a:t>
            </a:r>
            <a:r>
              <a:rPr lang="en-US" dirty="0" smtClean="0"/>
              <a:t>their program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568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TAPPLE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career and technical organizations involve students?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65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Career &amp; Technical Organizations?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</a:t>
            </a:r>
            <a:r>
              <a:rPr lang="en-US" dirty="0" smtClean="0"/>
              <a:t>career &amp; technical student organizations (</a:t>
            </a:r>
            <a:r>
              <a:rPr lang="en-US" dirty="0"/>
              <a:t>CTSO</a:t>
            </a:r>
            <a:r>
              <a:rPr lang="en-US" dirty="0" smtClean="0"/>
              <a:t>), </a:t>
            </a:r>
            <a:r>
              <a:rPr lang="en-US" dirty="0"/>
              <a:t>there is </a:t>
            </a:r>
            <a:r>
              <a:rPr lang="en-US" dirty="0" smtClean="0"/>
              <a:t>a: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Local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State</a:t>
            </a:r>
            <a:r>
              <a:rPr lang="en-US" dirty="0" smtClean="0"/>
              <a:t>, and 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Nationa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 component. </a:t>
            </a:r>
          </a:p>
        </p:txBody>
      </p:sp>
    </p:spTree>
    <p:extLst>
      <p:ext uri="{BB962C8B-B14F-4D97-AF65-F5344CB8AC3E}">
        <p14:creationId xmlns:p14="http://schemas.microsoft.com/office/powerpoint/2010/main" val="59017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TAPPLE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components can you find for each career and technical organization?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3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593</TotalTime>
  <Words>897</Words>
  <Application>Microsoft Office PowerPoint</Application>
  <PresentationFormat>On-screen Show (4:3)</PresentationFormat>
  <Paragraphs>109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Advantage</vt:lpstr>
      <vt:lpstr>Career and Technical Student Organizations</vt:lpstr>
      <vt:lpstr>APK</vt:lpstr>
      <vt:lpstr>Essential Question</vt:lpstr>
      <vt:lpstr>What are student organizations?</vt:lpstr>
      <vt:lpstr>TAPPLE</vt:lpstr>
      <vt:lpstr>What are Career &amp; Technical Organizations?</vt:lpstr>
      <vt:lpstr>TAPPLE</vt:lpstr>
      <vt:lpstr>What are Career &amp; Technical Organizations?</vt:lpstr>
      <vt:lpstr>TAPPLE</vt:lpstr>
      <vt:lpstr>Business Professionals of America</vt:lpstr>
      <vt:lpstr>TAPPLE</vt:lpstr>
      <vt:lpstr>Business Professionals of America</vt:lpstr>
      <vt:lpstr>TAPPLE</vt:lpstr>
      <vt:lpstr>DECA</vt:lpstr>
      <vt:lpstr>TAPPLE</vt:lpstr>
      <vt:lpstr>DECA</vt:lpstr>
      <vt:lpstr>TAPPLE</vt:lpstr>
      <vt:lpstr>Future Business Leaders of America (FBLA)</vt:lpstr>
      <vt:lpstr>TAPPLE</vt:lpstr>
      <vt:lpstr>Future Business Leaders of America (FBLA)</vt:lpstr>
      <vt:lpstr>TAPPLE</vt:lpstr>
      <vt:lpstr>Guided Practice</vt:lpstr>
      <vt:lpstr>Independent Practice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and Technical Student Organizations</dc:title>
  <dc:creator>Claudia Batichon</dc:creator>
  <cp:lastModifiedBy>Batichon, Claudia</cp:lastModifiedBy>
  <cp:revision>30</cp:revision>
  <dcterms:created xsi:type="dcterms:W3CDTF">2015-03-10T04:25:10Z</dcterms:created>
  <dcterms:modified xsi:type="dcterms:W3CDTF">2015-03-10T20:20:15Z</dcterms:modified>
</cp:coreProperties>
</file>